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2" r:id="rId1"/>
  </p:sldMasterIdLst>
  <p:notesMasterIdLst>
    <p:notesMasterId r:id="rId119"/>
  </p:notesMasterIdLst>
  <p:sldIdLst>
    <p:sldId id="256" r:id="rId2"/>
    <p:sldId id="259" r:id="rId3"/>
    <p:sldId id="274" r:id="rId4"/>
    <p:sldId id="275" r:id="rId5"/>
    <p:sldId id="278" r:id="rId6"/>
    <p:sldId id="313" r:id="rId7"/>
    <p:sldId id="279" r:id="rId8"/>
    <p:sldId id="384" r:id="rId9"/>
    <p:sldId id="273" r:id="rId10"/>
    <p:sldId id="293" r:id="rId11"/>
    <p:sldId id="351" r:id="rId12"/>
    <p:sldId id="352" r:id="rId13"/>
    <p:sldId id="353" r:id="rId14"/>
    <p:sldId id="354" r:id="rId15"/>
    <p:sldId id="355" r:id="rId16"/>
    <p:sldId id="356" r:id="rId17"/>
    <p:sldId id="358" r:id="rId18"/>
    <p:sldId id="359" r:id="rId19"/>
    <p:sldId id="360" r:id="rId20"/>
    <p:sldId id="276" r:id="rId21"/>
    <p:sldId id="277" r:id="rId22"/>
    <p:sldId id="281" r:id="rId23"/>
    <p:sldId id="280" r:id="rId24"/>
    <p:sldId id="296" r:id="rId25"/>
    <p:sldId id="283" r:id="rId26"/>
    <p:sldId id="282" r:id="rId27"/>
    <p:sldId id="284" r:id="rId28"/>
    <p:sldId id="286" r:id="rId29"/>
    <p:sldId id="285" r:id="rId30"/>
    <p:sldId id="287" r:id="rId31"/>
    <p:sldId id="288" r:id="rId32"/>
    <p:sldId id="289" r:id="rId33"/>
    <p:sldId id="292" r:id="rId34"/>
    <p:sldId id="299" r:id="rId35"/>
    <p:sldId id="307" r:id="rId36"/>
    <p:sldId id="306" r:id="rId37"/>
    <p:sldId id="304" r:id="rId38"/>
    <p:sldId id="305" r:id="rId39"/>
    <p:sldId id="294" r:id="rId40"/>
    <p:sldId id="295" r:id="rId41"/>
    <p:sldId id="312" r:id="rId42"/>
    <p:sldId id="297" r:id="rId43"/>
    <p:sldId id="298" r:id="rId44"/>
    <p:sldId id="310" r:id="rId45"/>
    <p:sldId id="290" r:id="rId46"/>
    <p:sldId id="308" r:id="rId47"/>
    <p:sldId id="311" r:id="rId48"/>
    <p:sldId id="318" r:id="rId49"/>
    <p:sldId id="314" r:id="rId50"/>
    <p:sldId id="319" r:id="rId51"/>
    <p:sldId id="320" r:id="rId52"/>
    <p:sldId id="322" r:id="rId53"/>
    <p:sldId id="323" r:id="rId54"/>
    <p:sldId id="376" r:id="rId55"/>
    <p:sldId id="324" r:id="rId56"/>
    <p:sldId id="326" r:id="rId57"/>
    <p:sldId id="378" r:id="rId58"/>
    <p:sldId id="327" r:id="rId59"/>
    <p:sldId id="331" r:id="rId60"/>
    <p:sldId id="379" r:id="rId61"/>
    <p:sldId id="385" r:id="rId62"/>
    <p:sldId id="386" r:id="rId63"/>
    <p:sldId id="388" r:id="rId64"/>
    <p:sldId id="387" r:id="rId65"/>
    <p:sldId id="346" r:id="rId66"/>
    <p:sldId id="328" r:id="rId67"/>
    <p:sldId id="330" r:id="rId68"/>
    <p:sldId id="332" r:id="rId69"/>
    <p:sldId id="316" r:id="rId70"/>
    <p:sldId id="325" r:id="rId71"/>
    <p:sldId id="333" r:id="rId72"/>
    <p:sldId id="344" r:id="rId73"/>
    <p:sldId id="339" r:id="rId74"/>
    <p:sldId id="340" r:id="rId75"/>
    <p:sldId id="338" r:id="rId76"/>
    <p:sldId id="341" r:id="rId77"/>
    <p:sldId id="336" r:id="rId78"/>
    <p:sldId id="342" r:id="rId79"/>
    <p:sldId id="337" r:id="rId80"/>
    <p:sldId id="343" r:id="rId81"/>
    <p:sldId id="345" r:id="rId82"/>
    <p:sldId id="348" r:id="rId83"/>
    <p:sldId id="370" r:id="rId84"/>
    <p:sldId id="371" r:id="rId85"/>
    <p:sldId id="372" r:id="rId86"/>
    <p:sldId id="347" r:id="rId87"/>
    <p:sldId id="335" r:id="rId88"/>
    <p:sldId id="361" r:id="rId89"/>
    <p:sldId id="373" r:id="rId90"/>
    <p:sldId id="375" r:id="rId91"/>
    <p:sldId id="363" r:id="rId92"/>
    <p:sldId id="334" r:id="rId93"/>
    <p:sldId id="365" r:id="rId94"/>
    <p:sldId id="374" r:id="rId95"/>
    <p:sldId id="366" r:id="rId96"/>
    <p:sldId id="367" r:id="rId97"/>
    <p:sldId id="368" r:id="rId98"/>
    <p:sldId id="369" r:id="rId99"/>
    <p:sldId id="364" r:id="rId100"/>
    <p:sldId id="270" r:id="rId101"/>
    <p:sldId id="383" r:id="rId102"/>
    <p:sldId id="382" r:id="rId103"/>
    <p:sldId id="349" r:id="rId104"/>
    <p:sldId id="389" r:id="rId105"/>
    <p:sldId id="381" r:id="rId106"/>
    <p:sldId id="272" r:id="rId107"/>
    <p:sldId id="258" r:id="rId108"/>
    <p:sldId id="260" r:id="rId109"/>
    <p:sldId id="261" r:id="rId110"/>
    <p:sldId id="265" r:id="rId111"/>
    <p:sldId id="262" r:id="rId112"/>
    <p:sldId id="266" r:id="rId113"/>
    <p:sldId id="257" r:id="rId114"/>
    <p:sldId id="264" r:id="rId115"/>
    <p:sldId id="380" r:id="rId116"/>
    <p:sldId id="268" r:id="rId117"/>
    <p:sldId id="271" r:id="rId118"/>
  </p:sldIdLst>
  <p:sldSz cx="12192000" cy="6858000"/>
  <p:notesSz cx="6858000" cy="9144000"/>
  <p:embeddedFontLst>
    <p:embeddedFont>
      <p:font typeface="Cambria Math" panose="02040503050406030204" pitchFamily="18" charset="0"/>
      <p:regular r:id="rId120"/>
    </p:embeddedFont>
    <p:embeddedFont>
      <p:font typeface="MesloLGM Nerd Font" panose="020B0609030804020204" pitchFamily="50" charset="0"/>
      <p:regular r:id="rId121"/>
      <p:bold r:id="rId122"/>
      <p:italic r:id="rId123"/>
      <p:boldItalic r:id="rId124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與目錄" id="{E8BD55BD-0F20-4014-9DB3-AC3BB0C3CDC2}">
          <p14:sldIdLst>
            <p14:sldId id="256"/>
            <p14:sldId id="259"/>
          </p14:sldIdLst>
        </p14:section>
        <p14:section name="環境準備" id="{EF3F1CF3-4FA3-445C-A143-52AE881FEF80}">
          <p14:sldIdLst>
            <p14:sldId id="274"/>
            <p14:sldId id="275"/>
            <p14:sldId id="278"/>
            <p14:sldId id="313"/>
            <p14:sldId id="279"/>
          </p14:sldIdLst>
        </p14:section>
        <p14:section name="前言" id="{29D2EBE6-CB62-45C7-99E6-64230A95F17B}">
          <p14:sldIdLst>
            <p14:sldId id="384"/>
            <p14:sldId id="273"/>
            <p14:sldId id="293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</p14:sldIdLst>
        </p14:section>
        <p14:section name="C語言" id="{6964B9FA-9E41-446D-A8C3-B5CBAA77F491}">
          <p14:sldIdLst>
            <p14:sldId id="276"/>
            <p14:sldId id="277"/>
            <p14:sldId id="281"/>
            <p14:sldId id="280"/>
            <p14:sldId id="296"/>
            <p14:sldId id="283"/>
            <p14:sldId id="282"/>
            <p14:sldId id="284"/>
            <p14:sldId id="286"/>
            <p14:sldId id="285"/>
            <p14:sldId id="287"/>
            <p14:sldId id="288"/>
            <p14:sldId id="289"/>
            <p14:sldId id="292"/>
            <p14:sldId id="299"/>
            <p14:sldId id="307"/>
            <p14:sldId id="306"/>
            <p14:sldId id="304"/>
            <p14:sldId id="305"/>
            <p14:sldId id="294"/>
            <p14:sldId id="295"/>
            <p14:sldId id="312"/>
            <p14:sldId id="297"/>
            <p14:sldId id="298"/>
            <p14:sldId id="310"/>
          </p14:sldIdLst>
        </p14:section>
        <p14:section name="GDB" id="{E5CB6B43-0CB2-4584-AC3C-71D3989C2C12}">
          <p14:sldIdLst>
            <p14:sldId id="290"/>
            <p14:sldId id="308"/>
            <p14:sldId id="311"/>
            <p14:sldId id="318"/>
            <p14:sldId id="314"/>
            <p14:sldId id="319"/>
            <p14:sldId id="320"/>
            <p14:sldId id="322"/>
            <p14:sldId id="323"/>
            <p14:sldId id="376"/>
            <p14:sldId id="324"/>
            <p14:sldId id="326"/>
            <p14:sldId id="378"/>
          </p14:sldIdLst>
        </p14:section>
        <p14:section name="程式流程與斷點" id="{55FC18A3-640E-46AC-9C90-0A4AA07A05D8}">
          <p14:sldIdLst>
            <p14:sldId id="327"/>
            <p14:sldId id="331"/>
            <p14:sldId id="379"/>
            <p14:sldId id="385"/>
            <p14:sldId id="386"/>
            <p14:sldId id="388"/>
            <p14:sldId id="387"/>
            <p14:sldId id="346"/>
            <p14:sldId id="328"/>
            <p14:sldId id="330"/>
            <p14:sldId id="332"/>
            <p14:sldId id="316"/>
            <p14:sldId id="325"/>
          </p14:sldIdLst>
        </p14:section>
        <p14:section name="gdbinit與插件" id="{499EDD9B-EC18-458D-BD8D-71F0FE369727}">
          <p14:sldIdLst>
            <p14:sldId id="333"/>
            <p14:sldId id="344"/>
            <p14:sldId id="339"/>
            <p14:sldId id="340"/>
            <p14:sldId id="338"/>
            <p14:sldId id="341"/>
            <p14:sldId id="336"/>
            <p14:sldId id="342"/>
            <p14:sldId id="337"/>
            <p14:sldId id="343"/>
            <p14:sldId id="345"/>
            <p14:sldId id="348"/>
            <p14:sldId id="370"/>
            <p14:sldId id="371"/>
            <p14:sldId id="372"/>
            <p14:sldId id="347"/>
          </p14:sldIdLst>
        </p14:section>
        <p14:section name="變數檢視" id="{CB6CBC5D-9FF9-498E-944A-71A0170F67B8}">
          <p14:sldIdLst>
            <p14:sldId id="335"/>
            <p14:sldId id="361"/>
            <p14:sldId id="373"/>
            <p14:sldId id="375"/>
            <p14:sldId id="363"/>
          </p14:sldIdLst>
        </p14:section>
        <p14:section name="程式競賽的應用" id="{6A3EFC41-DF80-4B77-A248-420EB6245404}">
          <p14:sldIdLst>
            <p14:sldId id="334"/>
            <p14:sldId id="365"/>
            <p14:sldId id="374"/>
            <p14:sldId id="366"/>
            <p14:sldId id="367"/>
            <p14:sldId id="368"/>
            <p14:sldId id="369"/>
          </p14:sldIdLst>
        </p14:section>
        <p14:section name="函式呼叫" id="{B6975FBF-2058-40BA-B57C-5A32969EC9C0}">
          <p14:sldIdLst>
            <p14:sldId id="364"/>
            <p14:sldId id="270"/>
            <p14:sldId id="383"/>
            <p14:sldId id="382"/>
          </p14:sldIdLst>
        </p14:section>
        <p14:section name="記憶體傾印" id="{6B90F8D4-2584-40BE-9DE0-6AE6E18118E3}">
          <p14:sldIdLst>
            <p14:sldId id="349"/>
            <p14:sldId id="389"/>
          </p14:sldIdLst>
        </p14:section>
        <p14:section name="尾頁" id="{B2401946-E016-4043-B493-3349ED4ED561}">
          <p14:sldIdLst>
            <p14:sldId id="381"/>
            <p14:sldId id="272"/>
            <p14:sldId id="258"/>
            <p14:sldId id="260"/>
            <p14:sldId id="261"/>
            <p14:sldId id="265"/>
            <p14:sldId id="262"/>
            <p14:sldId id="266"/>
            <p14:sldId id="257"/>
            <p14:sldId id="264"/>
            <p14:sldId id="380"/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6F4"/>
    <a:srgbClr val="CBA6F7"/>
    <a:srgbClr val="BAC2DE"/>
    <a:srgbClr val="E64553"/>
    <a:srgbClr val="F38BA8"/>
    <a:srgbClr val="EBA0AC"/>
    <a:srgbClr val="6C7086"/>
    <a:srgbClr val="94E2D5"/>
    <a:srgbClr val="F9E2AF"/>
    <a:srgbClr val="585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1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4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29F59-DAF3-4E58-957D-0AEB235ED716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00F38-6035-4592-8AA2-0E175E2D1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21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prompt</a:t>
            </a:r>
            <a:r>
              <a:rPr lang="zh-TW" altLang="en-US" dirty="0"/>
              <a:t>：在 </a:t>
            </a:r>
            <a:r>
              <a:rPr lang="en-US" altLang="zh-TW" dirty="0"/>
              <a:t>C </a:t>
            </a:r>
            <a:r>
              <a:rPr lang="zh-TW" altLang="en-US" dirty="0"/>
              <a:t>語言的編譯過程中，</a:t>
            </a:r>
            <a:r>
              <a:rPr lang="en-US" altLang="zh-TW" dirty="0"/>
              <a:t>preprocessor</a:t>
            </a:r>
            <a:r>
              <a:rPr lang="zh-TW" altLang="en-US" dirty="0"/>
              <a:t>、</a:t>
            </a:r>
            <a:r>
              <a:rPr lang="en-US" altLang="zh-TW" dirty="0"/>
              <a:t>compiler</a:t>
            </a:r>
            <a:r>
              <a:rPr lang="zh-TW" altLang="en-US" dirty="0"/>
              <a:t>、</a:t>
            </a:r>
            <a:r>
              <a:rPr lang="en-US" altLang="zh-TW" dirty="0"/>
              <a:t>assembler</a:t>
            </a:r>
            <a:r>
              <a:rPr lang="zh-TW" altLang="en-US" dirty="0"/>
              <a:t>、</a:t>
            </a:r>
            <a:r>
              <a:rPr lang="en-US" altLang="zh-TW" dirty="0"/>
              <a:t>linker </a:t>
            </a:r>
            <a:r>
              <a:rPr lang="zh-TW" altLang="en-US" dirty="0"/>
              <a:t>的功能分別為什麼？</a:t>
            </a:r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zh-TW" altLang="en-US" dirty="0"/>
              <a:t>可以加什麼 </a:t>
            </a:r>
            <a:r>
              <a:rPr lang="en-US" altLang="zh-TW" dirty="0"/>
              <a:t>flag </a:t>
            </a:r>
            <a:r>
              <a:rPr lang="zh-TW" altLang="en-US" dirty="0"/>
              <a:t>使用？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548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D17DC-C5F0-4AF1-EF6D-F504676A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22CEE7B-3CC8-3BB6-A795-A49EA8D6A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7CFC9E5-6DEF-C5C4-1B7B-2FD8986DE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3A47F5-A415-992A-FB92-DAA3E68B69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453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96230-90E7-E89A-8D1A-CAE03281E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28D3A25-DB9A-D23F-22AA-E1B5A6B67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7EC63D9-55E0-98DF-027F-F75D0272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09BEC9-2FB5-C3C4-E7FD-DDAF1F46A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98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5BCC2-227F-CB14-1B1E-F69994DA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53E034-F82F-B32C-2864-825AB84E3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508C2ED-BE59-4EB5-C25D-86B0A10CA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E05C53-DAF0-3728-5A08-38AEE2FF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10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BC532-1BCF-F324-F146-1BD84E27F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D0A8DC3-E928-BD3D-17BA-7A32E7CD2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342E13A-44C1-EE47-03F9-C68E63501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B29816-50E2-90F6-789F-4983C2F07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0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7B551-840E-3591-047B-5EB68E80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39F33F-CB73-399A-B31C-F15E03399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5357638-1DF4-D04E-B4A6-323924D1D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03D15D-7B1F-889A-35E6-9A2559ECA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239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E020C-B21E-1278-B830-49DE4A0C9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BB8D341-B69C-EBFE-41B5-6033A7BD8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DAB0A49-35A5-30AE-8DB9-DD3FA1A0D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D83369-4709-F76B-4C2C-235215C06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34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E19A-1306-656C-DF4A-A3D73620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E317C5D-04E3-E07D-D5F0-FF28D29FA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7CA7DC5-D6FA-1526-D565-788A81E49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9879A1-4362-7806-3629-DCA6B484D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721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DF6C-6404-2FF3-5BDC-08B43F27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4CD908A-8C8D-5DA4-8BD2-6C90ACDAC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65D84E-6338-5A9C-1D90-98220E53D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CC276C-AF33-5105-751A-631F8B46B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43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623F-5B90-BE4B-FD78-8EBA547D5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34437B1-D059-67CB-E063-8AA7EB75F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6EA7928-CEE7-877B-8243-CD7EF9C73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3C53DF-35F1-2CC9-483C-C6B4E213B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2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1B37F-EC1A-1E1E-CC3D-AC948E73C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F55AC7C-2EF0-61B1-B139-D0F05E488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E12DCC-2760-AFFA-8050-1582BFE05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993F5B-7F85-5211-BA61-C0CC0A598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1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813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0EB77-67DF-5006-D06F-9B6A4A40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E2C4593-1D9F-1B15-2C4A-F5771F550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CC0AE5-0961-D856-B33E-0D26EA215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088DE-6A27-27E0-24BA-E9C687332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70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D9AD5-9CDE-30CB-0DAE-B18325C6E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ADADE25-ADBD-356E-8368-9BEB01C13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EEAD12C-4752-3AF2-7B1C-D1DB66500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DDB7AE-0212-7BCE-14D5-B2F94369E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411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C49FA-7AFE-F08F-5068-1CF0ADCE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43F27F3-82D1-2526-ECF5-CF56B033A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617444-04A1-0F76-C923-7655AB270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EE29EF-1A54-DEAA-F707-CD43882BD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01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692E-3CEE-0501-560D-F5AF3318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51DA658-9929-6365-2C2E-E6592F427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2AC991E-61DB-427B-A19F-F145399A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D27AE4-5884-EBBB-3E16-238553C13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8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C0FB-1606-9862-A097-B0E9BD93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E5D1533-0742-F524-5883-9430E7D26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C3D488-17C5-55C3-697D-3E6E39E0A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8A8816-590B-C882-EFDF-448C03EE6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03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B59F9-7997-D9C8-2416-2AE9FBE4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30D3FF4-CDE4-DB3F-4AFA-BCAA4C083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8E31D4F-BCC8-6ADE-5AC1-455F4F6EE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DE0324-23A7-C077-AC28-C9F3D458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16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0DFFD-F788-716A-B09F-83D2D9502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C82A1A1-1EE1-06E1-E82B-FE4F54C80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44B5C82-4363-06CC-A3F3-A259AFC06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C5ED2B-6A55-BFDF-A6FB-DB4EAA854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14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D231-F8D0-0554-DAF3-61CE645C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559C88B-AAF5-2AB1-593A-0B98DA115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C35CA7-23B6-0465-595D-ACF517ABA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EFABD-0F06-C202-9160-1ABA7136D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98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212A6-DCA8-535D-7EA7-733058725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2C79C77-5CE5-957D-330E-848D1DF59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C890FF-3280-9DD9-DB3A-B81600010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345E73-97A6-7E46-0EF0-CE250D3CB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639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DAC2A-A51D-BCB8-3806-4B25FC1B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2A71FDC-B399-23B2-E113-A2156EF8B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494FF8-0044-6A9F-EF3F-3ECD6DC07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3477AE-C935-D949-564E-1C2631671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151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4FA66-F350-87F1-B666-7BE5A9F7F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F76B21E-CC05-72CC-B6EC-542F18D96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2174B7B-B4CD-459B-92CE-E31E4D0AA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D66046-3E00-82C9-D9CB-1058C6C6B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72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8770-AD1F-BEB5-4C39-BBBB73C8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93EE1-5E35-E056-2348-A58A1B22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BAC2D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CH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78FBC8-2588-2BBE-BD9F-02394632F10A}"/>
              </a:ext>
            </a:extLst>
          </p:cNvPr>
          <p:cNvSpPr/>
          <p:nvPr userDrawn="1"/>
        </p:nvSpPr>
        <p:spPr>
          <a:xfrm>
            <a:off x="-1" y="6492875"/>
            <a:ext cx="12192001" cy="360000"/>
          </a:xfrm>
          <a:prstGeom prst="rect">
            <a:avLst/>
          </a:prstGeom>
          <a:solidFill>
            <a:srgbClr val="CBA6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9B4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283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B3BC-83F0-8F28-8DDF-EE713BB2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36320-8C1B-0A17-793C-D677A6F1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26458F-EED0-25B3-EA1A-7E5C2A247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722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86F8-4ECA-D264-00CB-68526CFC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zh-TW" dirty="0" err="1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5FB7D3B-80C5-5372-DFE4-8DBA26C5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7957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E04F-7561-5AAB-8715-BAF8A3F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F158-299F-0B70-7684-83FE995E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D04-5605-ADD3-357D-E8442311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452ECC-F9E7-B5AE-FDF2-3759FBEDC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57C8B4-A218-5864-AF67-D9C561056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A45DB50-B6E7-5EAD-D5E6-BC75F22C5EB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72535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(圖片背景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75D00AE0-E5B8-7F9B-433F-12DAFD45D8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353799" cy="6858000"/>
          </a:xfrm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286F8-4ECA-D264-00CB-68526CFC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A81CD7-5972-58B0-9108-1BDCB5B92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6903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C83E-1913-CD45-F8BA-1F5A0BD6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930" y="1082270"/>
            <a:ext cx="848414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A5327-CEC0-00A1-38A1-07AA6ACE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3930" y="3935007"/>
            <a:ext cx="8484141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BAC2D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A54C7-C98C-A3E1-2E29-8D868D40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BA24F9-3996-D7D2-9B0D-F309BD42DB03}"/>
              </a:ext>
            </a:extLst>
          </p:cNvPr>
          <p:cNvSpPr/>
          <p:nvPr userDrawn="1"/>
        </p:nvSpPr>
        <p:spPr>
          <a:xfrm>
            <a:off x="0" y="1"/>
            <a:ext cx="360000" cy="6857999"/>
          </a:xfrm>
          <a:prstGeom prst="rect">
            <a:avLst/>
          </a:prstGeom>
          <a:solidFill>
            <a:srgbClr val="CBA6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9B4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84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側圖(右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2435C38-1583-37D4-80BC-B4F98A998A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9132" y="0"/>
            <a:ext cx="4302868" cy="68580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9C15242-3790-ADBD-CFA1-90981073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84"/>
            <a:ext cx="6866104" cy="928654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4A8E477-6959-F1DF-BF42-8629F930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6866104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97602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側圖(左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片版面配置區 6">
            <a:extLst>
              <a:ext uri="{FF2B5EF4-FFF2-40B4-BE49-F238E27FC236}">
                <a16:creationId xmlns:a16="http://schemas.microsoft.com/office/drawing/2014/main" id="{0FBDD504-05A0-4197-D649-1767D87D4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302868" cy="68580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A48A2-CB8B-2DFC-26D7-FAF438D3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448" y="717584"/>
            <a:ext cx="6869351" cy="928654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E91356-D63B-E215-05D5-8B0F2026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770" y="1816894"/>
            <a:ext cx="6856029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43816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B3BC-83F0-8F28-8DDF-EE713BB2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4560" y="6356350"/>
            <a:ext cx="2743200" cy="365125"/>
          </a:xfrm>
        </p:spPr>
        <p:txBody>
          <a:bodyPr/>
          <a:lstStyle/>
          <a:p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36320-8C1B-0A17-793C-D677A6F1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26458F-EED0-25B3-EA1A-7E5C2A247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8B020A4F-E254-E66C-B264-2E0B77E49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192000" cy="6128427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35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E04F-7561-5AAB-8715-BAF8A3F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F158-299F-0B70-7684-83FE995E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D04-5605-ADD3-357D-E8442311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31BBC-D572-5BE4-BACB-3804A62D7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61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9CC4B-67F9-04B2-BDD3-2BF1BDD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84"/>
            <a:ext cx="10515600" cy="928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DABFE-F04C-21F1-AFEE-EF08D9281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FC72-254E-DDFF-282D-4BA245369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4560" y="6356350"/>
            <a:ext cx="1215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DD6F4"/>
                </a:solidFill>
              </a:defRPr>
            </a:lvl1pPr>
          </a:lstStyle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2BC8-B80B-9D7C-0629-0A6CAB0D2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Yuto@TTUSSC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D0B6A-790D-C47D-3DBC-2A2A7CABD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6356350"/>
            <a:ext cx="47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6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8" r:id="rId3"/>
    <p:sldLayoutId id="2147483704" r:id="rId4"/>
    <p:sldLayoutId id="2147483695" r:id="rId5"/>
    <p:sldLayoutId id="2147483701" r:id="rId6"/>
    <p:sldLayoutId id="2147483702" r:id="rId7"/>
    <p:sldLayoutId id="2147483703" r:id="rId8"/>
    <p:sldLayoutId id="2147483700" r:id="rId9"/>
    <p:sldLayoutId id="214748369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06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sysprog/gnu-linux-dev" TargetMode="External"/><Relationship Id="rId2" Type="http://schemas.openxmlformats.org/officeDocument/2006/relationships/hyperlink" Target="https://lfx.linuxfoundation.org/tools/mentorshi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i.uchile.cl/~daespino/files/Iso_C_1999_definition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" TargetMode="External"/><Relationship Id="rId2" Type="http://schemas.openxmlformats.org/officeDocument/2006/relationships/hyperlink" Target="https://learn.microsoft.com/zh-tw/windows/ws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chocolatey.org/packages/ming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ware.org/gdb/current/onlinedocs/gdb.html/Set-Breaks.html#Set-Breaks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uto0226/gdb_tutorial.git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rus-and/gdb-dashboard/raw/master/.gdbin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F478A-31FA-40F8-0AB3-2B57A8A10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144" y="1112635"/>
            <a:ext cx="10249711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SIGSEGV</a:t>
            </a:r>
            <a:r>
              <a:rPr lang="zh-TW" altLang="en-US" dirty="0"/>
              <a:t>時在做什麼？</a:t>
            </a:r>
            <a:br>
              <a:rPr lang="en-US" altLang="zh-TW" dirty="0"/>
            </a:br>
            <a:r>
              <a:rPr lang="zh-TW" altLang="en-US" dirty="0"/>
              <a:t>有沒有</a:t>
            </a:r>
            <a:r>
              <a:rPr lang="en-US" altLang="zh-TW" dirty="0"/>
              <a:t>GDB</a:t>
            </a:r>
            <a:r>
              <a:rPr lang="zh-TW" altLang="en-US" dirty="0"/>
              <a:t>？可以來除錯嗎？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75F4FE-06C7-BD7B-BEE2-5D0244151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講師：</a:t>
            </a:r>
            <a:r>
              <a:rPr lang="en-US" altLang="zh-TW" dirty="0"/>
              <a:t>Yuto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441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3A1F2-CC87-09BB-2387-2F3CD30A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F72D6-7DA3-9AA6-A305-62182B2A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先備知識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8D806A-108E-C1B6-A27B-CBE6E48811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dirty="0"/>
              <a:t>基本撰寫 </a:t>
            </a:r>
            <a:r>
              <a:rPr lang="en-US" altLang="zh-TW" dirty="0"/>
              <a:t>C</a:t>
            </a:r>
            <a:r>
              <a:rPr lang="zh-TW" altLang="en-US" dirty="0"/>
              <a:t> 語言的能力</a:t>
            </a:r>
            <a:endParaRPr lang="en-US" altLang="zh-TW" dirty="0"/>
          </a:p>
          <a:p>
            <a:pPr lvl="1"/>
            <a:r>
              <a:rPr lang="zh-TW" altLang="en-US" dirty="0"/>
              <a:t>大概知道指標的 </a:t>
            </a:r>
            <a:r>
              <a:rPr lang="en-US" altLang="zh-TW" dirty="0"/>
              <a:t>*</a:t>
            </a:r>
            <a:r>
              <a:rPr lang="zh-TW" altLang="en-US" dirty="0"/>
              <a:t>、</a:t>
            </a:r>
            <a:r>
              <a:rPr lang="en-US" altLang="zh-TW" dirty="0"/>
              <a:t>&amp; </a:t>
            </a:r>
            <a:r>
              <a:rPr lang="zh-TW" altLang="en-US" dirty="0"/>
              <a:t>的作用</a:t>
            </a:r>
            <a:endParaRPr lang="en-US" altLang="zh-TW" dirty="0"/>
          </a:p>
          <a:p>
            <a:r>
              <a:rPr lang="en-US" altLang="zh-TW" dirty="0"/>
              <a:t>Windows/Unix-like</a:t>
            </a:r>
            <a:r>
              <a:rPr lang="zh-TW" altLang="en-US" dirty="0"/>
              <a:t> </a:t>
            </a:r>
            <a:r>
              <a:rPr lang="en-US" altLang="zh-TW" dirty="0"/>
              <a:t>Shell</a:t>
            </a:r>
            <a:r>
              <a:rPr lang="zh-TW" altLang="en-US" dirty="0"/>
              <a:t> 的基本操作</a:t>
            </a:r>
            <a:endParaRPr lang="en-US" altLang="zh-TW" dirty="0"/>
          </a:p>
          <a:p>
            <a:r>
              <a:rPr lang="zh-TW" altLang="en-US" dirty="0"/>
              <a:t>擁有學習熱忱的心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5F155-56C5-5CCA-866B-9184974CF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40353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E730D-BF0E-736F-CEB0-4F45152FE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C49D6-E914-931D-8237-396CFA6C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函式呼叫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5AE34D-0892-1CD3-47E9-2272BF5A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CBB2CA4-A0E8-EAC3-3D5F-823E0ECA3EC5}"/>
              </a:ext>
            </a:extLst>
          </p:cNvPr>
          <p:cNvSpPr/>
          <p:nvPr/>
        </p:nvSpPr>
        <p:spPr>
          <a:xfrm>
            <a:off x="6809362" y="1808163"/>
            <a:ext cx="4544438" cy="4392612"/>
          </a:xfrm>
          <a:prstGeom prst="roundRect">
            <a:avLst>
              <a:gd name="adj" fmla="val 2432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EBC6146-CD07-8559-A4EB-452389E39B46}"/>
              </a:ext>
            </a:extLst>
          </p:cNvPr>
          <p:cNvSpPr/>
          <p:nvPr/>
        </p:nvSpPr>
        <p:spPr>
          <a:xfrm>
            <a:off x="9115972" y="4806097"/>
            <a:ext cx="2160002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Ret </a:t>
            </a:r>
            <a:r>
              <a:rPr lang="en-US" altLang="zh-TW" dirty="0" err="1">
                <a:solidFill>
                  <a:schemeClr val="tx1"/>
                </a:solidFill>
              </a:rPr>
              <a:t>Addr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8E150-83BD-91B6-78D3-F6BAC36D412E}"/>
              </a:ext>
            </a:extLst>
          </p:cNvPr>
          <p:cNvSpPr/>
          <p:nvPr/>
        </p:nvSpPr>
        <p:spPr>
          <a:xfrm>
            <a:off x="9115974" y="4242010"/>
            <a:ext cx="2160001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Caller </a:t>
            </a:r>
            <a:r>
              <a:rPr lang="en-US" altLang="zh-TW" dirty="0" err="1">
                <a:solidFill>
                  <a:schemeClr val="tx1"/>
                </a:solidFill>
              </a:rPr>
              <a:t>ebp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97B3734-79C8-350F-1634-F67A434CB847}"/>
              </a:ext>
            </a:extLst>
          </p:cNvPr>
          <p:cNvSpPr/>
          <p:nvPr/>
        </p:nvSpPr>
        <p:spPr>
          <a:xfrm>
            <a:off x="9115974" y="3673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3E7647E-258C-9663-DD04-C852255B06D7}"/>
              </a:ext>
            </a:extLst>
          </p:cNvPr>
          <p:cNvSpPr/>
          <p:nvPr/>
        </p:nvSpPr>
        <p:spPr>
          <a:xfrm>
            <a:off x="9126392" y="3104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9D48B052-3E85-C035-B796-E8C6AFF27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67EDDE-0E1F-4A7B-47A1-DED121A8FED8}"/>
              </a:ext>
            </a:extLst>
          </p:cNvPr>
          <p:cNvSpPr/>
          <p:nvPr/>
        </p:nvSpPr>
        <p:spPr>
          <a:xfrm>
            <a:off x="6897605" y="4806097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B9890C3-913B-7130-2F37-A55A1F3503D7}"/>
              </a:ext>
            </a:extLst>
          </p:cNvPr>
          <p:cNvSpPr/>
          <p:nvPr/>
        </p:nvSpPr>
        <p:spPr>
          <a:xfrm>
            <a:off x="6878148" y="538449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記憶體位址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C77DA4F-9A90-A80A-96A1-B28E3C02CC50}"/>
              </a:ext>
            </a:extLst>
          </p:cNvPr>
          <p:cNvSpPr/>
          <p:nvPr/>
        </p:nvSpPr>
        <p:spPr>
          <a:xfrm>
            <a:off x="9126391" y="538001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堆疊 </a:t>
            </a:r>
            <a:r>
              <a:rPr lang="en-US" altLang="zh-TW" sz="2400" dirty="0">
                <a:solidFill>
                  <a:schemeClr val="tx1"/>
                </a:solidFill>
              </a:rPr>
              <a:t>Stack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C7ECCBB-9581-673C-B649-E076358B0B3B}"/>
              </a:ext>
            </a:extLst>
          </p:cNvPr>
          <p:cNvSpPr/>
          <p:nvPr/>
        </p:nvSpPr>
        <p:spPr>
          <a:xfrm>
            <a:off x="6892396" y="424729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09CB627-7564-EDD5-BF27-4799523F5A39}"/>
              </a:ext>
            </a:extLst>
          </p:cNvPr>
          <p:cNvSpPr/>
          <p:nvPr/>
        </p:nvSpPr>
        <p:spPr>
          <a:xfrm>
            <a:off x="6892395" y="3674239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5C5392D-989D-3C78-06C7-66715E726615}"/>
              </a:ext>
            </a:extLst>
          </p:cNvPr>
          <p:cNvSpPr/>
          <p:nvPr/>
        </p:nvSpPr>
        <p:spPr>
          <a:xfrm>
            <a:off x="6892394" y="310401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49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7C8F-1955-F19B-12C5-E1C1B3D0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632896-B1E2-BB63-1D84-3F563B1E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函式呼叫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CD62C-4FD5-6731-640C-03DEACEB5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backtrace</a:t>
            </a:r>
            <a:r>
              <a:rPr lang="en-US" altLang="zh-TW" dirty="0"/>
              <a:t>/</a:t>
            </a:r>
            <a:r>
              <a:rPr lang="en-US" altLang="zh-TW" b="1" dirty="0" err="1"/>
              <a:t>bt</a:t>
            </a:r>
            <a:endParaRPr lang="en-US" altLang="zh-TW" b="1" dirty="0"/>
          </a:p>
          <a:p>
            <a:endParaRPr lang="en-US" altLang="zh-TW" dirty="0"/>
          </a:p>
          <a:p>
            <a:r>
              <a:rPr lang="en-US" altLang="zh-TW" b="1" dirty="0"/>
              <a:t>frame</a:t>
            </a:r>
            <a:r>
              <a:rPr lang="en-US" altLang="zh-TW" dirty="0"/>
              <a:t>/</a:t>
            </a:r>
            <a:r>
              <a:rPr lang="en-US" altLang="zh-TW" b="1" dirty="0"/>
              <a:t>f</a:t>
            </a:r>
          </a:p>
          <a:p>
            <a:r>
              <a:rPr lang="en-US" altLang="zh-TW" b="1" dirty="0"/>
              <a:t>up</a:t>
            </a:r>
          </a:p>
          <a:p>
            <a:r>
              <a:rPr lang="en-US" altLang="zh-TW" b="1" dirty="0"/>
              <a:t>down</a:t>
            </a:r>
          </a:p>
          <a:p>
            <a:r>
              <a:rPr lang="en-US" altLang="zh-TW" b="1" dirty="0"/>
              <a:t>info frame</a:t>
            </a:r>
            <a:r>
              <a:rPr lang="en-US" altLang="zh-TW" dirty="0"/>
              <a:t>/</a:t>
            </a:r>
            <a:r>
              <a:rPr lang="en-US" altLang="zh-TW" b="1" dirty="0"/>
              <a:t>f</a:t>
            </a:r>
          </a:p>
          <a:p>
            <a:r>
              <a:rPr lang="en-US" altLang="zh-TW" b="1" dirty="0"/>
              <a:t>info </a:t>
            </a:r>
            <a:r>
              <a:rPr lang="en-US" altLang="zh-TW" b="1" dirty="0" err="1"/>
              <a:t>args</a:t>
            </a:r>
            <a:endParaRPr lang="en-US" altLang="zh-TW" b="1" dirty="0"/>
          </a:p>
          <a:p>
            <a:r>
              <a:rPr lang="en-US" altLang="zh-TW" b="1" dirty="0"/>
              <a:t>info</a:t>
            </a:r>
            <a:r>
              <a:rPr lang="en-US" altLang="zh-TW" dirty="0"/>
              <a:t> </a:t>
            </a:r>
            <a:r>
              <a:rPr lang="en-US" altLang="zh-TW" b="1" dirty="0"/>
              <a:t>locals</a:t>
            </a:r>
            <a:endParaRPr lang="zh-TW" altLang="en-US" b="1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4392403-7983-7F6D-3C13-12B30F9A8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6627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901C6-1E18-7012-4A3D-16FBAF6B7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1C131-37DA-35E8-E397-F1AB57FA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7-1</a:t>
            </a:r>
            <a:r>
              <a:rPr lang="zh-TW" altLang="en-US" dirty="0"/>
              <a:t>：很深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7B6BFA-8139-3DF5-4290-07CDD6342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A12F14-2F44-6C18-6BE5-78DB344F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3413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2D4B562-9F83-FC14-3163-DC87C4D8168C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deep.c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追蹤函式呼叫過程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554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D254-B54F-D2F9-01B4-C7CCCF3B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539FC-CC90-F459-0291-E3D9AF1F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08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記憶體傾印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AD8D81-0E78-DAC0-8FFC-43A0D4C6F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6282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31D30-2DB6-799F-A6D6-8B55DED5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CEA92-5EA1-ACC8-BE3E-098EFAC8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記憶體傾印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EEC60D-E64A-2CC1-4203-DEC8B22B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x/</a:t>
            </a:r>
            <a:r>
              <a:rPr lang="en-US" altLang="zh-TW" b="1" dirty="0" err="1"/>
              <a:t>nfu</a:t>
            </a:r>
            <a:r>
              <a:rPr lang="en-US" altLang="zh-TW" b="1" dirty="0"/>
              <a:t> </a:t>
            </a:r>
            <a:r>
              <a:rPr lang="en-US" altLang="zh-TW" b="1" dirty="0" err="1"/>
              <a:t>addr</a:t>
            </a:r>
            <a:endParaRPr lang="en-US" altLang="zh-TW" b="1" dirty="0"/>
          </a:p>
          <a:p>
            <a:pPr lvl="1"/>
            <a:r>
              <a:rPr lang="en-US" altLang="zh-TW" b="1" dirty="0"/>
              <a:t>n: </a:t>
            </a:r>
            <a:r>
              <a:rPr lang="en-US" altLang="zh-TW" dirty="0"/>
              <a:t>count</a:t>
            </a:r>
          </a:p>
          <a:p>
            <a:pPr lvl="1"/>
            <a:r>
              <a:rPr lang="en-US" altLang="zh-TW" b="1" dirty="0"/>
              <a:t>f: </a:t>
            </a:r>
            <a:r>
              <a:rPr lang="en-US" altLang="zh-TW" dirty="0"/>
              <a:t>format</a:t>
            </a:r>
          </a:p>
          <a:p>
            <a:pPr lvl="2"/>
            <a:r>
              <a:rPr lang="en-US" altLang="zh-TW" b="1" dirty="0"/>
              <a:t>x: </a:t>
            </a:r>
            <a:r>
              <a:rPr lang="en-US" altLang="zh-TW" dirty="0"/>
              <a:t>16</a:t>
            </a:r>
            <a:r>
              <a:rPr lang="zh-TW" altLang="en-US" dirty="0"/>
              <a:t> 進位</a:t>
            </a:r>
            <a:endParaRPr lang="en-US" altLang="zh-TW" dirty="0"/>
          </a:p>
          <a:p>
            <a:pPr lvl="2"/>
            <a:r>
              <a:rPr lang="en-US" altLang="zh-TW" b="1" dirty="0"/>
              <a:t>i: </a:t>
            </a:r>
            <a:r>
              <a:rPr lang="zh-TW" altLang="en-US" dirty="0"/>
              <a:t>組合語言</a:t>
            </a:r>
            <a:endParaRPr lang="en-US" altLang="zh-TW" dirty="0"/>
          </a:p>
          <a:p>
            <a:pPr lvl="1"/>
            <a:r>
              <a:rPr lang="en-US" altLang="zh-TW" b="1" dirty="0"/>
              <a:t>u: </a:t>
            </a:r>
            <a:r>
              <a:rPr lang="en-US" altLang="zh-TW" dirty="0"/>
              <a:t>unit</a:t>
            </a:r>
          </a:p>
          <a:p>
            <a:pPr lvl="2"/>
            <a:r>
              <a:rPr lang="en-US" altLang="zh-TW" b="1" dirty="0"/>
              <a:t>b: </a:t>
            </a:r>
            <a:r>
              <a:rPr lang="en-US" altLang="zh-TW" dirty="0"/>
              <a:t>byte</a:t>
            </a:r>
          </a:p>
          <a:p>
            <a:pPr lvl="2"/>
            <a:r>
              <a:rPr lang="en-US" altLang="zh-TW" b="1" dirty="0"/>
              <a:t>w: </a:t>
            </a:r>
            <a:r>
              <a:rPr lang="en-US" altLang="zh-TW" dirty="0"/>
              <a:t>word, 4 bytes</a:t>
            </a:r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8582CA7E-4341-FE52-D7E1-EBDA97F5F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63999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A97E-E6D3-EB4E-5045-275031786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980F4-4C23-809E-FFD7-424C2861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回饋表單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639D04-71DD-BBE1-E266-8762C28F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pic>
        <p:nvPicPr>
          <p:cNvPr id="10" name="內容版面配置區 9" descr="一張含有 樣式, 正方形, 對稱, 像素 的圖片&#10;&#10;AI 產生的內容可能不正確。">
            <a:extLst>
              <a:ext uri="{FF2B5EF4-FFF2-40B4-BE49-F238E27FC236}">
                <a16:creationId xmlns:a16="http://schemas.microsoft.com/office/drawing/2014/main" id="{B74E73B6-8D27-1351-3CD3-8C784943E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18" y="1820718"/>
            <a:ext cx="3216563" cy="3216563"/>
          </a:xfrm>
        </p:spPr>
      </p:pic>
    </p:spTree>
    <p:extLst>
      <p:ext uri="{BB962C8B-B14F-4D97-AF65-F5344CB8AC3E}">
        <p14:creationId xmlns:p14="http://schemas.microsoft.com/office/powerpoint/2010/main" val="16126107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65CA0-19A8-2540-CB8B-9045E97F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7479D-DD3B-29D0-FFD5-E34DA146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Happing Hacking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6EEB59-2A88-B3AC-8A2B-B388B27FB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wayne71112@gmail.com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5400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14AF9-6862-362B-4AD9-DECD059B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485D-6D42-9755-0921-C8A4840445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B1F209-E1E3-3960-D3D5-D8211E4BD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1826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7BF8BA-0435-0183-E1B8-95A29851B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18A83E-F8AC-26B9-27F7-D7B29C07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9FE0E0-1485-71ED-5CAE-7D60F80EF45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8A4575-DB18-5970-CB07-188F181DB7E7}"/>
              </a:ext>
            </a:extLst>
          </p:cNvPr>
          <p:cNvSpPr/>
          <p:nvPr/>
        </p:nvSpPr>
        <p:spPr>
          <a:xfrm rot="1500000">
            <a:off x="-1304068" y="2709000"/>
            <a:ext cx="14800137" cy="1440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tx1"/>
                </a:solidFill>
              </a:rPr>
              <a:t>Banner</a:t>
            </a:r>
            <a:endParaRPr lang="zh-TW" altLang="en-US" sz="4800" b="1" dirty="0">
              <a:solidFill>
                <a:schemeClr val="tx1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DB5166-60B9-7D97-1F40-B933CB0E6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16679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1F2C30-0E55-6A8C-83EE-1CD7076A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D2A96-F754-D127-6891-692711B3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ACEBD5-E4E7-06EA-E40A-625F210C0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C8232-AEC6-8392-465D-9447D9347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532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1EC0-12D4-83EC-8859-8928078B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87582-832D-8550-4F42-612D65DF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CACA76-C79C-2B53-5BEC-EE99D362CA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CC697F-4D6E-0A3E-304E-D065B5C39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340F02C-1D18-2824-DA0E-BABB5E857825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63076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A52205-05AD-6C94-9B8C-0F4AE0C1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這是章節標題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9FD595-62D6-93C1-2E27-3135A7557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哈哈想不到吧</a:t>
            </a:r>
          </a:p>
        </p:txBody>
      </p:sp>
    </p:spTree>
    <p:extLst>
      <p:ext uri="{BB962C8B-B14F-4D97-AF65-F5344CB8AC3E}">
        <p14:creationId xmlns:p14="http://schemas.microsoft.com/office/powerpoint/2010/main" val="22870273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A87E7A-4331-121C-1477-B99756AE9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DB8BE4-AD58-822F-FF8A-6D42D843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Code Section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F4A904-6214-BD9D-0405-953180C3B5FD}"/>
              </a:ext>
            </a:extLst>
          </p:cNvPr>
          <p:cNvSpPr/>
          <p:nvPr/>
        </p:nvSpPr>
        <p:spPr>
          <a:xfrm>
            <a:off x="0" y="2733473"/>
            <a:ext cx="12191999" cy="11770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313244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60515D-49CD-A84F-4028-5EA4AB159C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BAC2DE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BAC2DE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bool 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(…)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std::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, std::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::binary);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file.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&lt;const char*&gt;(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()), 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return true;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}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7234765-E423-0700-489B-1FAF99D82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55532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17F7CE5-C11D-A64E-BD7C-71E6EDC5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025F7D-4129-6CC9-95D8-2EDAC016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Code Section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AB2DFE-1CC1-BEFB-2480-DD795A400D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C7C724-ADF8-017F-7A92-7DEE4CD77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83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5FE68-72F4-0076-6E4B-E6240A15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Debug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F583BF-8DDC-FE1B-89BE-4F0A9A490F01}"/>
              </a:ext>
            </a:extLst>
          </p:cNvPr>
          <p:cNvSpPr/>
          <p:nvPr/>
        </p:nvSpPr>
        <p:spPr>
          <a:xfrm>
            <a:off x="838200" y="2121733"/>
            <a:ext cx="10515600" cy="288000"/>
          </a:xfrm>
          <a:prstGeom prst="rect">
            <a:avLst/>
          </a:prstGeom>
          <a:solidFill>
            <a:srgbClr val="FF5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305010-B17A-47CD-BA7C-F6A272D34D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AD44A46-81C3-84BB-0AC3-CD9B93FFE91D}"/>
              </a:ext>
            </a:extLst>
          </p:cNvPr>
          <p:cNvSpPr/>
          <p:nvPr/>
        </p:nvSpPr>
        <p:spPr>
          <a:xfrm>
            <a:off x="541800" y="219373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F3E8709-1461-3E02-8E1E-C76326926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84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F724EF-4AC1-5E29-8C63-20BE97C9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ACF5E-C456-B5DD-89E7-D3365354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Debug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14B72B-54E7-22CE-84E8-D3C5CB76FC62}"/>
              </a:ext>
            </a:extLst>
          </p:cNvPr>
          <p:cNvSpPr/>
          <p:nvPr/>
        </p:nvSpPr>
        <p:spPr>
          <a:xfrm>
            <a:off x="838200" y="2423993"/>
            <a:ext cx="10515600" cy="288000"/>
          </a:xfrm>
          <a:prstGeom prst="rect">
            <a:avLst/>
          </a:prstGeom>
          <a:solidFill>
            <a:srgbClr val="FF5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3A6DCB-076C-F5E8-1FE1-B6FB43A6A7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FA717E9-9A68-633A-5172-235FA814F798}"/>
              </a:ext>
            </a:extLst>
          </p:cNvPr>
          <p:cNvSpPr/>
          <p:nvPr/>
        </p:nvSpPr>
        <p:spPr>
          <a:xfrm>
            <a:off x="541800" y="219373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97A8BE0E-08DA-7DA6-9121-9DC355F1D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61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F7F27-3DF3-4350-59DF-AF6AEC363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6B0397-359E-706C-588E-62B4849D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棧 </a:t>
            </a:r>
            <a:r>
              <a:rPr lang="en-US" altLang="zh-TW" dirty="0"/>
              <a:t>Stack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96030E-D7E1-C16E-C09D-08C7E9937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00F580A-B223-1362-136C-C454EE3A1FD4}"/>
              </a:ext>
            </a:extLst>
          </p:cNvPr>
          <p:cNvSpPr/>
          <p:nvPr/>
        </p:nvSpPr>
        <p:spPr>
          <a:xfrm>
            <a:off x="6809362" y="1808163"/>
            <a:ext cx="4544438" cy="4392612"/>
          </a:xfrm>
          <a:prstGeom prst="roundRect">
            <a:avLst>
              <a:gd name="adj" fmla="val 2432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CE453CB-7F21-265D-497B-1B793BA4966C}"/>
              </a:ext>
            </a:extLst>
          </p:cNvPr>
          <p:cNvSpPr/>
          <p:nvPr/>
        </p:nvSpPr>
        <p:spPr>
          <a:xfrm>
            <a:off x="9115972" y="4806097"/>
            <a:ext cx="2160002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Ret </a:t>
            </a:r>
            <a:r>
              <a:rPr lang="en-US" altLang="zh-TW" dirty="0" err="1">
                <a:solidFill>
                  <a:schemeClr val="tx1"/>
                </a:solidFill>
              </a:rPr>
              <a:t>Addr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A42A048-BC76-2BAD-81D5-9881B9C87C55}"/>
              </a:ext>
            </a:extLst>
          </p:cNvPr>
          <p:cNvSpPr/>
          <p:nvPr/>
        </p:nvSpPr>
        <p:spPr>
          <a:xfrm>
            <a:off x="9115974" y="4242010"/>
            <a:ext cx="2160001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Caller </a:t>
            </a:r>
            <a:r>
              <a:rPr lang="en-US" altLang="zh-TW" dirty="0" err="1">
                <a:solidFill>
                  <a:schemeClr val="tx1"/>
                </a:solidFill>
              </a:rPr>
              <a:t>ebp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7D7E01F-FF45-FF52-7414-EB791FCD43A9}"/>
              </a:ext>
            </a:extLst>
          </p:cNvPr>
          <p:cNvSpPr/>
          <p:nvPr/>
        </p:nvSpPr>
        <p:spPr>
          <a:xfrm>
            <a:off x="9115974" y="3673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8DD7033-E4E6-62DC-1683-42EB31BC58BA}"/>
              </a:ext>
            </a:extLst>
          </p:cNvPr>
          <p:cNvSpPr/>
          <p:nvPr/>
        </p:nvSpPr>
        <p:spPr>
          <a:xfrm>
            <a:off x="9126392" y="3104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826792E-52BA-4D5C-0D26-F1D4EB4A4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115</a:t>
            </a:fld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6932E46-AAA9-30D1-95D5-A8D5CBDCD901}"/>
              </a:ext>
            </a:extLst>
          </p:cNvPr>
          <p:cNvSpPr/>
          <p:nvPr/>
        </p:nvSpPr>
        <p:spPr>
          <a:xfrm>
            <a:off x="6897605" y="4806097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3D96179-164C-FDA9-2D27-E8A6064B2DDF}"/>
              </a:ext>
            </a:extLst>
          </p:cNvPr>
          <p:cNvSpPr/>
          <p:nvPr/>
        </p:nvSpPr>
        <p:spPr>
          <a:xfrm>
            <a:off x="6878148" y="538449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記憶體位址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43D7D68-DAB5-330F-89F9-7C09292B6A51}"/>
              </a:ext>
            </a:extLst>
          </p:cNvPr>
          <p:cNvSpPr/>
          <p:nvPr/>
        </p:nvSpPr>
        <p:spPr>
          <a:xfrm>
            <a:off x="9126391" y="538001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堆疊 </a:t>
            </a:r>
            <a:r>
              <a:rPr lang="en-US" altLang="zh-TW" sz="2400" dirty="0">
                <a:solidFill>
                  <a:schemeClr val="tx1"/>
                </a:solidFill>
              </a:rPr>
              <a:t>Stack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86E070D-0475-F108-25C4-3AE2F8DFB2DF}"/>
              </a:ext>
            </a:extLst>
          </p:cNvPr>
          <p:cNvSpPr/>
          <p:nvPr/>
        </p:nvSpPr>
        <p:spPr>
          <a:xfrm>
            <a:off x="6892396" y="424729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43FFC3C-7178-D0D4-EDD4-2FF46A82FE4E}"/>
              </a:ext>
            </a:extLst>
          </p:cNvPr>
          <p:cNvSpPr/>
          <p:nvPr/>
        </p:nvSpPr>
        <p:spPr>
          <a:xfrm>
            <a:off x="6892395" y="3674239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663199-73F8-BCD2-16B5-4D230C7012BA}"/>
              </a:ext>
            </a:extLst>
          </p:cNvPr>
          <p:cNvSpPr/>
          <p:nvPr/>
        </p:nvSpPr>
        <p:spPr>
          <a:xfrm>
            <a:off x="6892394" y="310401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493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C888B0-4DBA-2BEF-F72A-26B7F72E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B7405-3A37-4F53-9625-929E23DE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記憶體 </a:t>
            </a:r>
            <a:r>
              <a:rPr lang="en-US" altLang="zh-TW" dirty="0"/>
              <a:t>Memory</a:t>
            </a:r>
            <a:endParaRPr lang="zh-TW" altLang="en-US" dirty="0"/>
          </a:p>
        </p:txBody>
      </p:sp>
      <p:graphicFrame>
        <p:nvGraphicFramePr>
          <p:cNvPr id="11" name="內容版面配置區 10">
            <a:extLst>
              <a:ext uri="{FF2B5EF4-FFF2-40B4-BE49-F238E27FC236}">
                <a16:creationId xmlns:a16="http://schemas.microsoft.com/office/drawing/2014/main" id="{AB3C47EF-92C3-41F1-EC64-4EE9EE0ED4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299155"/>
              </p:ext>
            </p:extLst>
          </p:nvPr>
        </p:nvGraphicFramePr>
        <p:xfrm>
          <a:off x="1734780" y="3429000"/>
          <a:ext cx="872244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6864">
                  <a:extLst>
                    <a:ext uri="{9D8B030D-6E8A-4147-A177-3AD203B41FA5}">
                      <a16:colId xmlns:a16="http://schemas.microsoft.com/office/drawing/2014/main" val="2504872228"/>
                    </a:ext>
                  </a:extLst>
                </a:gridCol>
                <a:gridCol w="467576">
                  <a:extLst>
                    <a:ext uri="{9D8B030D-6E8A-4147-A177-3AD203B41FA5}">
                      <a16:colId xmlns:a16="http://schemas.microsoft.com/office/drawing/2014/main" val="19993610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900433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3819829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1290772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301027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363846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45056739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7205388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99900850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5602082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13362748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963124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934935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46775251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86049991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7372305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85362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addr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0000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3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0010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44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0020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0030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3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0040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56171"/>
                  </a:ext>
                </a:extLst>
              </a:tr>
            </a:tbl>
          </a:graphicData>
        </a:graphic>
      </p:graphicFrame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EBF9BA3F-DE0D-34C8-5FE0-3FEB4FB93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0856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6A1ABD-4B61-0CB7-5DD8-20E2DF75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474753-0D11-72AA-ED43-08E3E92C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Happing Hacking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C7B934-6481-71C2-E7D3-295A8945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wayne71112@gmail.com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80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4929A-99B7-56F3-5164-541976135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73D73-C29F-7AF8-AB54-AB0D7668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A9DFCC-F003-BD69-4EBA-E58FC4B442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b="1" dirty="0">
                <a:solidFill>
                  <a:srgbClr val="CBA6F7"/>
                </a:solidFill>
              </a:rPr>
              <a:t>學習和研究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提供了很多高品質的開源工具</a:t>
            </a:r>
            <a:endParaRPr lang="en-US" altLang="zh-TW" dirty="0"/>
          </a:p>
          <a:p>
            <a:pPr lvl="1"/>
            <a:r>
              <a:rPr lang="zh-TW" altLang="en-US" dirty="0"/>
              <a:t>豐富的公開文件以及教學</a:t>
            </a:r>
            <a:endParaRPr lang="en-US" altLang="zh-TW" dirty="0"/>
          </a:p>
          <a:p>
            <a:pPr lvl="1"/>
            <a:r>
              <a:rPr lang="zh-TW" altLang="en-US" dirty="0"/>
              <a:t>可以透過閱讀原始碼，站在巨人的肩膀</a:t>
            </a:r>
            <a:endParaRPr lang="en-US" altLang="zh-TW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803FBB-0CAA-1A55-AFF1-8AF8064D6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8468C9-B837-7D3A-61C4-D35EA90D7AC4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097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8F9AE-6E95-1843-75DD-D43B961F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F66C0-50E6-87E4-146B-98B350D4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5BBF62-F793-E2C5-F859-539D851D43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專業視野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透過這些專案認識世界各地的天才</a:t>
            </a:r>
            <a:endParaRPr lang="en-US" altLang="zh-TW" dirty="0"/>
          </a:p>
          <a:p>
            <a:pPr lvl="1"/>
            <a:r>
              <a:rPr lang="zh-TW" altLang="en-US" dirty="0"/>
              <a:t>甚至可以獲得工作機會</a:t>
            </a: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LFX Mentorship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27C8DA-DB99-9504-A291-9FFBAA304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19ABD0-F052-6D3F-00CC-AE0FBCABEFE9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3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C03BC-9BF5-E18D-5DF0-80BDA0D1B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D7BB6-6DDB-E1EE-9CFD-CD54B80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2E7158-D4F4-1D94-89D1-5537CAD797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工作機會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人類共享、自由、開放的理念</a:t>
            </a:r>
            <a:endParaRPr lang="en-US" altLang="zh-TW" dirty="0"/>
          </a:p>
          <a:p>
            <a:pPr lvl="1"/>
            <a:r>
              <a:rPr lang="zh-TW" altLang="en-US" dirty="0"/>
              <a:t>會比同齡人有更多的實務經驗</a:t>
            </a:r>
            <a:endParaRPr lang="en-US" altLang="zh-TW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C21653-75BC-38BB-8165-A18273052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B0BD0F-D1DA-AEE7-05BB-2BF3994805C0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907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403ED-CADC-FC68-06FF-EDF2432AB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5C21AB-8E6A-9A97-0954-4CEBB5CC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AFFC00-6420-366B-292D-437EF6A0F91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實作導向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解決真實世界的問題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801B2C-8C4C-48BE-3B07-F3D10F5A0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2A9F60B-B0E8-0034-D7EB-8F9666F36904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66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822A8-9A3B-514E-EC0B-A651F0DF2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34787E-9D22-D746-B06F-E12D2A58C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9" name="圖片 8" descr="一張含有 哺乳動物, 文字, 貓, 小型到中型大小的貓 的圖片&#10;&#10;AI 產生的內容可能不正確。">
            <a:extLst>
              <a:ext uri="{FF2B5EF4-FFF2-40B4-BE49-F238E27FC236}">
                <a16:creationId xmlns:a16="http://schemas.microsoft.com/office/drawing/2014/main" id="{B8624087-FCC9-B877-2C04-B4A588C3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657571"/>
            <a:ext cx="5714286" cy="5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15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0F874-4341-237B-2172-033E5A2BA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1B9436-C06C-8561-416F-35B502169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05D97F-6A78-95EC-FB11-A72C968636D2}"/>
              </a:ext>
            </a:extLst>
          </p:cNvPr>
          <p:cNvSpPr txBox="1"/>
          <p:nvPr/>
        </p:nvSpPr>
        <p:spPr>
          <a:xfrm>
            <a:off x="2618125" y="3013501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/>
              <a:t>加入科學開源服務社！！</a:t>
            </a:r>
          </a:p>
        </p:txBody>
      </p:sp>
    </p:spTree>
    <p:extLst>
      <p:ext uri="{BB962C8B-B14F-4D97-AF65-F5344CB8AC3E}">
        <p14:creationId xmlns:p14="http://schemas.microsoft.com/office/powerpoint/2010/main" val="147402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619BA-3569-98F4-EE54-A2D508C91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6DB397-D042-E50B-6758-A6A8DC83C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D89258-3421-0922-CCC2-E16E3361C3D4}"/>
              </a:ext>
            </a:extLst>
          </p:cNvPr>
          <p:cNvSpPr txBox="1"/>
          <p:nvPr/>
        </p:nvSpPr>
        <p:spPr>
          <a:xfrm>
            <a:off x="2618125" y="3013501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/>
              <a:t>加入科學開源服務社！！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A8B234-375F-2258-1109-E6583CC719EB}"/>
              </a:ext>
            </a:extLst>
          </p:cNvPr>
          <p:cNvSpPr/>
          <p:nvPr/>
        </p:nvSpPr>
        <p:spPr>
          <a:xfrm rot="1500000">
            <a:off x="-1304068" y="2709000"/>
            <a:ext cx="14800137" cy="1440000"/>
          </a:xfrm>
          <a:prstGeom prst="rect">
            <a:avLst/>
          </a:prstGeom>
          <a:solidFill>
            <a:srgbClr val="E64553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chemeClr val="tx1"/>
                </a:solidFill>
              </a:rPr>
              <a:t>不要亂置入</a:t>
            </a:r>
          </a:p>
        </p:txBody>
      </p:sp>
    </p:spTree>
    <p:extLst>
      <p:ext uri="{BB962C8B-B14F-4D97-AF65-F5344CB8AC3E}">
        <p14:creationId xmlns:p14="http://schemas.microsoft.com/office/powerpoint/2010/main" val="475417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CD2DDB7-98E5-8E02-82C3-3C49A5237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1284AB-3222-0C13-9D88-64157A38A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開闊視野</a:t>
            </a:r>
            <a:endParaRPr lang="en-US" altLang="zh-TW" dirty="0"/>
          </a:p>
          <a:p>
            <a:r>
              <a:rPr lang="zh-TW" altLang="en-US" dirty="0"/>
              <a:t>缺什麼，補什麼</a:t>
            </a:r>
          </a:p>
        </p:txBody>
      </p:sp>
    </p:spTree>
    <p:extLst>
      <p:ext uri="{BB962C8B-B14F-4D97-AF65-F5344CB8AC3E}">
        <p14:creationId xmlns:p14="http://schemas.microsoft.com/office/powerpoint/2010/main" val="74230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251B80-405D-A342-571D-9B0D598D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557EE6-A7B2-615E-1135-7A9ACB2C73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4"/>
            <a:ext cx="5257800" cy="4368800"/>
          </a:xfrm>
        </p:spPr>
        <p:txBody>
          <a:bodyPr>
            <a:normAutofit/>
          </a:bodyPr>
          <a:lstStyle/>
          <a:p>
            <a:r>
              <a:rPr lang="en-US" altLang="zh-TW" sz="3600" b="1">
                <a:solidFill>
                  <a:srgbClr val="CBA6F7"/>
                </a:solidFill>
              </a:rPr>
              <a:t>00</a:t>
            </a:r>
            <a:r>
              <a:rPr lang="en-US" altLang="zh-TW" sz="3600"/>
              <a:t> </a:t>
            </a:r>
            <a:r>
              <a:rPr lang="zh-TW" altLang="en-US" sz="3600" b="1" dirty="0"/>
              <a:t>環境準備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01</a:t>
            </a:r>
            <a:r>
              <a:rPr lang="zh-TW" altLang="en-US" sz="3600" dirty="0"/>
              <a:t> </a:t>
            </a:r>
            <a:r>
              <a:rPr lang="zh-TW" altLang="en-US" sz="3600" b="1" dirty="0"/>
              <a:t>程式編譯與執行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02</a:t>
            </a:r>
            <a:r>
              <a:rPr lang="zh-TW" altLang="en-US" sz="3600" dirty="0"/>
              <a:t> </a:t>
            </a:r>
            <a:r>
              <a:rPr lang="zh-TW" altLang="en-US" sz="3600" b="1" dirty="0"/>
              <a:t>使用</a:t>
            </a:r>
            <a:r>
              <a:rPr lang="en-US" altLang="zh-TW" sz="3600" b="1" dirty="0"/>
              <a:t>GDB</a:t>
            </a:r>
            <a:r>
              <a:rPr lang="zh-TW" altLang="en-US" sz="3600" b="1" dirty="0"/>
              <a:t>除錯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03</a:t>
            </a:r>
            <a:r>
              <a:rPr lang="zh-TW" altLang="en-US" sz="3600" dirty="0"/>
              <a:t> </a:t>
            </a:r>
            <a:r>
              <a:rPr lang="zh-TW" altLang="en-US" sz="3600" b="1" dirty="0"/>
              <a:t>程式流程與斷點</a:t>
            </a:r>
            <a:endParaRPr lang="en-US" altLang="zh-TW" sz="36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68CEB1-8C51-5B05-81BC-63ECA02CB6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8" y="1808162"/>
            <a:ext cx="5257801" cy="43688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CBA6F7"/>
                </a:solidFill>
              </a:rPr>
              <a:t>04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en-US" altLang="zh-TW" sz="3600" b="1" dirty="0"/>
              <a:t>gdbinit</a:t>
            </a:r>
            <a:r>
              <a:rPr lang="zh-TW" altLang="en-US" sz="3600" b="1" dirty="0"/>
              <a:t>與插件</a:t>
            </a:r>
            <a:endParaRPr lang="en-US" altLang="zh-TW" sz="3600" b="1" dirty="0">
              <a:solidFill>
                <a:srgbClr val="CBA6F7"/>
              </a:solidFill>
            </a:endParaRPr>
          </a:p>
          <a:p>
            <a:r>
              <a:rPr lang="en-US" altLang="zh-TW" sz="3600" b="1" dirty="0">
                <a:solidFill>
                  <a:srgbClr val="CBA6F7"/>
                </a:solidFill>
              </a:rPr>
              <a:t>05 </a:t>
            </a:r>
            <a:r>
              <a:rPr lang="zh-TW" altLang="en-US" sz="3600" b="1" dirty="0"/>
              <a:t>變數檢視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06</a:t>
            </a:r>
            <a:r>
              <a:rPr lang="en-US" altLang="zh-TW" sz="3600" b="1" dirty="0"/>
              <a:t> </a:t>
            </a:r>
            <a:r>
              <a:rPr lang="zh-TW" altLang="en-US" sz="3600" b="1" dirty="0"/>
              <a:t>程式競賽的應用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06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zh-TW" altLang="en-US" sz="3600" b="1" dirty="0"/>
              <a:t>函式呼叫</a:t>
            </a:r>
            <a:endParaRPr lang="en-US" altLang="zh-TW" sz="3600" b="1" dirty="0">
              <a:solidFill>
                <a:srgbClr val="CBA6F7"/>
              </a:solidFill>
            </a:endParaRPr>
          </a:p>
          <a:p>
            <a:r>
              <a:rPr lang="en-US" altLang="zh-TW" sz="3600" b="1" dirty="0">
                <a:solidFill>
                  <a:srgbClr val="CBA6F7"/>
                </a:solidFill>
              </a:rPr>
              <a:t>07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zh-TW" altLang="en-US" sz="3600" b="1" dirty="0"/>
              <a:t>記憶體傾印</a:t>
            </a:r>
            <a:endParaRPr lang="en-US" altLang="zh-TW" sz="3600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A47E1C-BB9D-F6CD-E70A-00092CA01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836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6D16-BB23-ED16-FB36-2A762E66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7C6A4-7375-F8A9-2D54-B178EC93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01</a:t>
            </a:r>
            <a:r>
              <a:rPr lang="en-US" altLang="zh-TW" dirty="0"/>
              <a:t> </a:t>
            </a:r>
            <a:r>
              <a:rPr lang="zh-TW" altLang="en-US" dirty="0"/>
              <a:t>程式碼編譯與執行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11CD8D-79D4-AD26-0D0B-DF96B477F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357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B1D29-B41C-C3F9-A7D3-72CB25FF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CB035D-E028-5BB0-63CD-9EC8DB91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FCDC84-0C8D-3B08-13C3-F64C29DF5D66}"/>
              </a:ext>
            </a:extLst>
          </p:cNvPr>
          <p:cNvSpPr txBox="1"/>
          <p:nvPr/>
        </p:nvSpPr>
        <p:spPr>
          <a:xfrm>
            <a:off x="2343209" y="2507850"/>
            <a:ext cx="7505581" cy="1842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sz="16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i="1" dirty="0" err="1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argc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char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*</a:t>
            </a:r>
            <a:r>
              <a:rPr lang="en-US" altLang="zh-TW" sz="1600" b="0" i="1" dirty="0" err="1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argv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[]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char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str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[]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"Hello, world!</a:t>
            </a:r>
            <a:r>
              <a:rPr lang="en-US" altLang="zh-TW" sz="1600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  //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宣告字串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str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             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      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//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用 </a:t>
            </a:r>
            <a:r>
              <a:rPr lang="en-US" altLang="zh-TW" sz="16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印出字串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str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2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F66A4-633C-4CB6-6485-18A87312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9340A-427C-BFCE-A72F-1CDA09CD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7552E5-4597-C8E4-C27A-007DC6B7E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8" name="內容版面配置區 7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66ECC4CE-9653-4496-3BBD-96E286AB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83" y="1244600"/>
            <a:ext cx="6735233" cy="4368800"/>
          </a:xfrm>
        </p:spPr>
      </p:pic>
    </p:spTree>
    <p:extLst>
      <p:ext uri="{BB962C8B-B14F-4D97-AF65-F5344CB8AC3E}">
        <p14:creationId xmlns:p14="http://schemas.microsoft.com/office/powerpoint/2010/main" val="4099192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F047B-D461-E707-84FF-49211F3F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FA4E020-E6F0-227F-020C-9E4A852D6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6" name="內容版面配置區 5" descr="一張含有 字型, 書法, 印刷術, 筆跡 的圖片&#10;&#10;AI 產生的內容可能不正確。">
            <a:extLst>
              <a:ext uri="{FF2B5EF4-FFF2-40B4-BE49-F238E27FC236}">
                <a16:creationId xmlns:a16="http://schemas.microsoft.com/office/drawing/2014/main" id="{19175ECA-7C03-FB75-8D5B-8BD918E7E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12" y="1578371"/>
            <a:ext cx="8059975" cy="3701257"/>
          </a:xfrm>
        </p:spPr>
      </p:pic>
    </p:spTree>
    <p:extLst>
      <p:ext uri="{BB962C8B-B14F-4D97-AF65-F5344CB8AC3E}">
        <p14:creationId xmlns:p14="http://schemas.microsoft.com/office/powerpoint/2010/main" val="3589118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67CBA-6416-D631-2F3A-55BD57A32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7A5E9-7B44-9CE5-A1C0-95F340F9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B6BAC7-B987-192C-D823-C9E24B1E2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87D5EF1-042B-2DA2-8A77-972EF877F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05" y="657225"/>
            <a:ext cx="4999990" cy="4136355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A45339C-0370-0294-970E-79F74D464207}"/>
              </a:ext>
            </a:extLst>
          </p:cNvPr>
          <p:cNvSpPr txBox="1"/>
          <p:nvPr/>
        </p:nvSpPr>
        <p:spPr>
          <a:xfrm>
            <a:off x="3695343" y="501962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老師我的程式碼怎麼編譯那麼久？</a:t>
            </a:r>
          </a:p>
        </p:txBody>
      </p:sp>
    </p:spTree>
    <p:extLst>
      <p:ext uri="{BB962C8B-B14F-4D97-AF65-F5344CB8AC3E}">
        <p14:creationId xmlns:p14="http://schemas.microsoft.com/office/powerpoint/2010/main" val="2857047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F9D51-8472-D4FF-2F64-78988D0A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CBD34B-064C-8F7B-15AE-05BE4983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EA2D22-29D7-3DCF-FAA7-C5A004FD1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596F5B4-B13E-23C3-162C-46E181DE9AB0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806A2C-9CFF-4ED7-4A5D-30FE3095E379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16637BB-DF70-3877-77FD-D3E8266A74F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CD62C4B-1F36-F5BA-B5FB-0742BF36695F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6D2CC03-9BE4-C889-2E65-ABE0811A1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4E9BD29-258C-0A61-81F4-FC348602E4B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18F6EC7-359C-BCE6-336E-93954B09B6D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F3173FF2-4E89-90A3-FAB1-666EEA1BC91A}"/>
              </a:ext>
            </a:extLst>
          </p:cNvPr>
          <p:cNvSpPr txBox="1"/>
          <p:nvPr/>
        </p:nvSpPr>
        <p:spPr>
          <a:xfrm>
            <a:off x="1115376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program.c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E839A4-3043-23D9-9769-8558FD49876D}"/>
              </a:ext>
            </a:extLst>
          </p:cNvPr>
          <p:cNvSpPr txBox="1"/>
          <p:nvPr/>
        </p:nvSpPr>
        <p:spPr>
          <a:xfrm>
            <a:off x="3955853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program.i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DF1EC2-0497-9A3C-642D-FDDFC6EBA6E5}"/>
              </a:ext>
            </a:extLst>
          </p:cNvPr>
          <p:cNvSpPr txBox="1"/>
          <p:nvPr/>
        </p:nvSpPr>
        <p:spPr>
          <a:xfrm>
            <a:off x="6796330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program.s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8226D2-E623-9F6E-6DB3-0CA6C4F9DD54}"/>
              </a:ext>
            </a:extLst>
          </p:cNvPr>
          <p:cNvSpPr txBox="1"/>
          <p:nvPr/>
        </p:nvSpPr>
        <p:spPr>
          <a:xfrm>
            <a:off x="9497345" y="457358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program.exe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973A14-F70F-52B6-61F3-75E2A9C771CE}"/>
              </a:ext>
            </a:extLst>
          </p:cNvPr>
          <p:cNvSpPr txBox="1"/>
          <p:nvPr/>
        </p:nvSpPr>
        <p:spPr>
          <a:xfrm>
            <a:off x="9636807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program.o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34E72D9-3B65-D36F-A869-AD8256B8B949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10356715" y="3937266"/>
            <a:ext cx="0" cy="63632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942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63082-6BDD-B13F-BB85-4444CFE6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5A67AC-52D8-1620-097B-1CAD27EBA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752B429-95DB-C386-3C0A-71FBC8BAC31C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9B25096-B890-E783-0EA6-B2666166F4A5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BB9496B-28B7-2A28-0C52-25AF33E676AE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C120A08-89F0-EF1B-3674-2D218437580F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52A77FF-242D-12E6-9A68-1D68BA1A53B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5C8D109-8A7E-1A67-8437-4B1EA3B020B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6DA12B-B263-A6F7-1C94-5D22403903D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025221C-F486-0F17-6077-B50133FFF447}"/>
              </a:ext>
            </a:extLst>
          </p:cNvPr>
          <p:cNvSpPr txBox="1"/>
          <p:nvPr/>
        </p:nvSpPr>
        <p:spPr>
          <a:xfrm>
            <a:off x="838200" y="4034546"/>
            <a:ext cx="1994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引入標頭檔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巨集替換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條件編譯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移除註解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.c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0298B36-C944-BF6B-4ED7-6476F2105D87}"/>
              </a:ext>
            </a:extLst>
          </p:cNvPr>
          <p:cNvSpPr txBox="1"/>
          <p:nvPr/>
        </p:nvSpPr>
        <p:spPr>
          <a:xfrm>
            <a:off x="1115376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816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F3EFE-7E5B-B085-5C50-F31F2B046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1DDD0-2BB2-5DA7-07C3-B744F9F6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1E2229E-F58D-8B0D-8455-7D3D6C514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131F65B-5B76-F315-997A-B15CAB27974C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12FC6DF-48CF-3C2F-2C0B-043B9C49A4DC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345279B-358B-3D8E-C332-8BF47E10ED7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249289D-1CB7-EFFF-6B24-4E1D72759DA8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8C91D5D-EFAC-50A3-FB21-5D10DB52D21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EC43C90-A340-6FBA-1789-24B7D2EFA4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61129C7-0464-5E33-ACCA-8214B16CEBB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B9CA0B-3097-9E88-9C86-809C726E2E92}"/>
              </a:ext>
            </a:extLst>
          </p:cNvPr>
          <p:cNvSpPr txBox="1"/>
          <p:nvPr/>
        </p:nvSpPr>
        <p:spPr>
          <a:xfrm>
            <a:off x="3955853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program.i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F4617E5-C37C-C98B-6448-A84417A592BE}"/>
              </a:ext>
            </a:extLst>
          </p:cNvPr>
          <p:cNvSpPr txBox="1"/>
          <p:nvPr/>
        </p:nvSpPr>
        <p:spPr>
          <a:xfrm>
            <a:off x="3678677" y="4034546"/>
            <a:ext cx="1994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轉換組合語言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語法分析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語意分析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最佳化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程式安全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452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1B4BB-88AA-7039-E655-63DDAE22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A5B1F-4D5D-7321-8692-714AE065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615FD-BEFA-78E1-6513-F29CC0AB8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343E07E-11BD-ADD3-A8B9-955C41561A4B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CB138A6-329E-989D-6101-A04839FCF607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2BA09D2-9C37-3296-A852-D053FDAC7C8F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5799E06-3FC6-7AF6-834E-044A2F18CB57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5471D12-0A40-0A89-E53E-43FA3DF4A98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FB2F931-D848-48A7-AB30-506A52612E4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9CFEB68-DD98-01F5-DA34-C8752DA6F6E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26DB7B-8B6B-F2F1-07D5-F6D8E764D178}"/>
              </a:ext>
            </a:extLst>
          </p:cNvPr>
          <p:cNvSpPr txBox="1"/>
          <p:nvPr/>
        </p:nvSpPr>
        <p:spPr>
          <a:xfrm>
            <a:off x="6796330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program.s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264751C-F73D-0772-3F59-4EDA5EAD8604}"/>
              </a:ext>
            </a:extLst>
          </p:cNvPr>
          <p:cNvSpPr txBox="1"/>
          <p:nvPr/>
        </p:nvSpPr>
        <p:spPr>
          <a:xfrm>
            <a:off x="6519154" y="4034546"/>
            <a:ext cx="1994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轉換成機器碼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.o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358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1A205-2A7F-00A5-FA5C-7AA70BB9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3F3A1-BA3D-59D3-9FC7-7D247C48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05C2E2-C085-3877-0F19-6B315EE2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247D54-BE60-4919-A15C-EAE760329D08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483884-5ED7-C124-FE30-225DCD0901EE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5FBA72B-FD85-F54F-277D-B0227697214A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21FA7A9-7870-51DF-B344-043C4256440A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B7B5DE3-4194-F6B7-6DD0-E35307C1AED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BA0A766-26D2-E397-1448-C300B674876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9ADC9E8-C20C-3229-3E8D-4EE99CADEA4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8D985-D6E0-BA39-D2E7-FE37E599145C}"/>
              </a:ext>
            </a:extLst>
          </p:cNvPr>
          <p:cNvSpPr txBox="1"/>
          <p:nvPr/>
        </p:nvSpPr>
        <p:spPr>
          <a:xfrm>
            <a:off x="9636807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program.o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2BFF83-9734-2915-6E3B-AB77D4B6DE15}"/>
              </a:ext>
            </a:extLst>
          </p:cNvPr>
          <p:cNvSpPr txBox="1"/>
          <p:nvPr/>
        </p:nvSpPr>
        <p:spPr>
          <a:xfrm>
            <a:off x="9359630" y="4034546"/>
            <a:ext cx="2128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將檔案連結在一起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en-US" altLang="zh-TW" sz="1600" dirty="0"/>
              <a:t>.o </a:t>
            </a:r>
            <a:r>
              <a:rPr lang="zh-TW" altLang="en-US" sz="1600" dirty="0"/>
              <a:t>物件檔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符號引用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函式庫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：可執行檔</a:t>
            </a:r>
          </a:p>
        </p:txBody>
      </p:sp>
    </p:spTree>
    <p:extLst>
      <p:ext uri="{BB962C8B-B14F-4D97-AF65-F5344CB8AC3E}">
        <p14:creationId xmlns:p14="http://schemas.microsoft.com/office/powerpoint/2010/main" val="24273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FC487-845E-3F5F-161D-EBE63151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99303-43AE-FBE7-0B01-A08B021F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00</a:t>
            </a:r>
            <a:r>
              <a:rPr lang="en-US" altLang="zh-TW" dirty="0"/>
              <a:t> </a:t>
            </a:r>
            <a:r>
              <a:rPr lang="zh-TW" altLang="en-US" dirty="0"/>
              <a:t>環境準備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4E75E2-20F1-0238-BD12-74C24792D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學習最難的莫過於開始了</a:t>
            </a:r>
          </a:p>
        </p:txBody>
      </p:sp>
    </p:spTree>
    <p:extLst>
      <p:ext uri="{BB962C8B-B14F-4D97-AF65-F5344CB8AC3E}">
        <p14:creationId xmlns:p14="http://schemas.microsoft.com/office/powerpoint/2010/main" val="3864126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73CCA-6FB4-8FD9-6585-5F882C5C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94EC1-7512-2B47-2E61-9FA839BB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AA199F5-332F-D023-50D9-54078F492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EDD71EA-CC66-6392-A33C-3ED966DE7617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D5FDAD7-36C6-208B-B064-17C67723EF24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42DE274-2F7B-8182-5A32-803A97830F3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DAAEB47-C4B9-BCF3-2329-BDE45E31D9B6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F1E4D47-34BF-A785-D828-0778AFDE102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32B759A-79DD-9C9A-32B9-7EAB21C21A8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9B2C480-504F-CAA0-EEFB-F1D27A28236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80F73D-A1D4-C1B7-21AE-CE91BD36DF3F}"/>
              </a:ext>
            </a:extLst>
          </p:cNvPr>
          <p:cNvSpPr txBox="1"/>
          <p:nvPr/>
        </p:nvSpPr>
        <p:spPr>
          <a:xfrm>
            <a:off x="9497345" y="457358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program.exe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5E0AFBA-ACE8-4167-DE96-BD3B0B698754}"/>
              </a:ext>
            </a:extLst>
          </p:cNvPr>
          <p:cNvCxnSpPr>
            <a:cxnSpLocks/>
          </p:cNvCxnSpPr>
          <p:nvPr/>
        </p:nvCxnSpPr>
        <p:spPr>
          <a:xfrm>
            <a:off x="10356715" y="3937266"/>
            <a:ext cx="0" cy="63632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5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97E07E-2A18-630E-9DFF-3F81F263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gcc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252D07-58D6-A079-971B-C3137EEEA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8C1517-4659-1B1B-6C79-A45EA8A3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GCC(GNU Compiler Collection)</a:t>
            </a:r>
          </a:p>
          <a:p>
            <a:pPr lvl="1"/>
            <a:r>
              <a:rPr lang="en-US" altLang="zh-TW" dirty="0" err="1"/>
              <a:t>gcc</a:t>
            </a:r>
            <a:r>
              <a:rPr lang="zh-TW" altLang="en-US" dirty="0"/>
              <a:t>：</a:t>
            </a:r>
            <a:r>
              <a:rPr lang="en-US" altLang="zh-TW" dirty="0"/>
              <a:t>C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/>
              <a:t>g++</a:t>
            </a:r>
            <a:r>
              <a:rPr lang="zh-TW" altLang="en-US" dirty="0"/>
              <a:t>：</a:t>
            </a:r>
            <a:r>
              <a:rPr lang="en-US" altLang="zh-TW" dirty="0"/>
              <a:t>C++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 err="1"/>
              <a:t>gfortran</a:t>
            </a:r>
            <a:r>
              <a:rPr lang="zh-TW" altLang="en-US" dirty="0"/>
              <a:t>：</a:t>
            </a:r>
            <a:r>
              <a:rPr lang="en-US" altLang="zh-TW" dirty="0"/>
              <a:t>Fortran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 err="1"/>
              <a:t>gobjc</a:t>
            </a:r>
            <a:r>
              <a:rPr lang="zh-TW" altLang="en-US" dirty="0"/>
              <a:t>：</a:t>
            </a:r>
            <a:r>
              <a:rPr lang="en-US" altLang="zh-TW" dirty="0"/>
              <a:t>Objective-C </a:t>
            </a:r>
            <a:r>
              <a:rPr lang="zh-TW" altLang="en-US" dirty="0"/>
              <a:t>編譯器</a:t>
            </a:r>
            <a:endParaRPr lang="en-US" altLang="zh-TW" dirty="0"/>
          </a:p>
          <a:p>
            <a:r>
              <a:rPr lang="zh-TW" altLang="en-US" dirty="0"/>
              <a:t>自由軟體</a:t>
            </a:r>
          </a:p>
        </p:txBody>
      </p:sp>
    </p:spTree>
    <p:extLst>
      <p:ext uri="{BB962C8B-B14F-4D97-AF65-F5344CB8AC3E}">
        <p14:creationId xmlns:p14="http://schemas.microsoft.com/office/powerpoint/2010/main" val="375183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02CAC-886F-7ABE-40F2-81958DACA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23091-9F92-2AB7-1435-F6370FE5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1-1 </a:t>
            </a:r>
            <a:r>
              <a:rPr lang="zh-TW" altLang="en-US" dirty="0"/>
              <a:t>暖身：編譯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16F7D8-A7B6-3C78-FF0A-08AA61055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F6E7A1-AC03-69A0-7F96-6CB769E9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10515600" cy="2747963"/>
          </a:xfrm>
        </p:spPr>
        <p:txBody>
          <a:bodyPr>
            <a:normAutofit/>
          </a:bodyPr>
          <a:lstStyle/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-o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           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a.out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/a.exe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./program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1012952-BE3C-FD46-9CEA-A54A64AB38F7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把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hello.c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編譯成可執行檔並執行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04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1D284-FBBC-D124-9C10-7FF7A559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BFB3A-2070-C831-6B81-D0E1749E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</a:t>
            </a:r>
            <a:r>
              <a:rPr lang="zh-TW" altLang="en-US" dirty="0"/>
              <a:t>程式的錯誤類型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FF0068-36A5-06DB-BF0F-ED77336B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38D18B61-B5DC-1C70-4A7C-FA401144BD6B}"/>
              </a:ext>
            </a:extLst>
          </p:cNvPr>
          <p:cNvSpPr txBox="1">
            <a:spLocks/>
          </p:cNvSpPr>
          <p:nvPr/>
        </p:nvSpPr>
        <p:spPr>
          <a:xfrm>
            <a:off x="838200" y="1808163"/>
            <a:ext cx="10515600" cy="227479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dirty="0">
                <a:effectLst/>
              </a:rPr>
              <a:t>Syntax Errors </a:t>
            </a:r>
            <a:r>
              <a:rPr lang="zh-TW" altLang="en-US" dirty="0">
                <a:effectLst/>
              </a:rPr>
              <a:t>  </a:t>
            </a:r>
            <a:r>
              <a:rPr lang="zh-TW" altLang="en-US" dirty="0">
                <a:solidFill>
                  <a:srgbClr val="BAC2DE"/>
                </a:solidFill>
                <a:effectLst/>
              </a:rPr>
              <a:t>語法錯誤 </a:t>
            </a:r>
            <a:endParaRPr lang="en-US" altLang="zh-TW" dirty="0">
              <a:solidFill>
                <a:srgbClr val="BAC2DE"/>
              </a:solidFill>
              <a:effectLst/>
            </a:endParaRPr>
          </a:p>
          <a:p>
            <a:pPr algn="just"/>
            <a:r>
              <a:rPr lang="en-US" altLang="zh-TW" dirty="0">
                <a:effectLst/>
              </a:rPr>
              <a:t>Runtime Errors</a:t>
            </a:r>
            <a:r>
              <a:rPr lang="zh-TW" altLang="en-US" dirty="0">
                <a:effectLst/>
              </a:rPr>
              <a:t> </a:t>
            </a:r>
            <a:r>
              <a:rPr lang="en-US" altLang="zh-TW" dirty="0">
                <a:effectLst/>
              </a:rPr>
              <a:t> </a:t>
            </a:r>
            <a:r>
              <a:rPr lang="zh-TW" altLang="en-US" dirty="0">
                <a:solidFill>
                  <a:srgbClr val="BAC2DE"/>
                </a:solidFill>
              </a:rPr>
              <a:t>執行期錯誤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>
                <a:effectLst/>
              </a:rPr>
              <a:t>Logical Errors </a:t>
            </a:r>
            <a:r>
              <a:rPr lang="zh-TW" altLang="en-US" dirty="0">
                <a:effectLst/>
              </a:rPr>
              <a:t> </a:t>
            </a:r>
            <a:r>
              <a:rPr lang="zh-TW" altLang="en-US" dirty="0">
                <a:solidFill>
                  <a:srgbClr val="BAC2DE"/>
                </a:solidFill>
              </a:rPr>
              <a:t>邏輯錯誤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>
                <a:effectLst/>
              </a:rPr>
              <a:t>Linked Errors </a:t>
            </a:r>
            <a:r>
              <a:rPr lang="zh-TW" altLang="en-US" dirty="0">
                <a:effectLst/>
              </a:rPr>
              <a:t>  </a:t>
            </a:r>
            <a:r>
              <a:rPr lang="zh-TW" altLang="en-US" dirty="0">
                <a:solidFill>
                  <a:srgbClr val="BAC2DE"/>
                </a:solidFill>
              </a:rPr>
              <a:t>連結錯誤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/>
              <a:t>Semantic Errors</a:t>
            </a:r>
            <a:r>
              <a:rPr lang="zh-TW" altLang="en-US" dirty="0">
                <a:solidFill>
                  <a:srgbClr val="BAC2DE"/>
                </a:solidFill>
              </a:rPr>
              <a:t> 語意錯誤</a:t>
            </a:r>
            <a:endParaRPr lang="en-US" altLang="zh-TW" dirty="0">
              <a:solidFill>
                <a:srgbClr val="BAC2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7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A2AA0-E010-04D0-4590-2A877205B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7B17C-5BAB-A294-779D-2DE75A57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Syntax Error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075BF-AAAF-B146-D757-741464F67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EA6709-E292-DD78-D7D3-04C82ADF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不符合該程式語言的語法</a:t>
            </a:r>
            <a:endParaRPr lang="en-US" altLang="zh-TW" dirty="0"/>
          </a:p>
          <a:p>
            <a:r>
              <a:rPr lang="en-US" altLang="zh-TW" dirty="0"/>
              <a:t>Compiler </a:t>
            </a:r>
            <a:r>
              <a:rPr lang="zh-TW" altLang="en-US" dirty="0"/>
              <a:t>會告訴你哪裡有問題</a:t>
            </a:r>
            <a:endParaRPr lang="en-US" altLang="zh-TW" dirty="0"/>
          </a:p>
          <a:p>
            <a:r>
              <a:rPr lang="zh-TW" altLang="en-US" dirty="0"/>
              <a:t>參閱 </a:t>
            </a:r>
            <a:r>
              <a:rPr lang="en-US" altLang="zh-TW" dirty="0">
                <a:hlinkClick r:id="rId2"/>
              </a:rPr>
              <a:t>C99 </a:t>
            </a:r>
            <a:r>
              <a:rPr lang="zh-TW" altLang="en-US" dirty="0">
                <a:hlinkClick r:id="rId2"/>
              </a:rPr>
              <a:t>規格書</a:t>
            </a:r>
            <a:endParaRPr lang="en-US" altLang="zh-TW" dirty="0"/>
          </a:p>
          <a:p>
            <a:r>
              <a:rPr lang="zh-TW" altLang="en-US" dirty="0"/>
              <a:t>沒加分號、括號沒刮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D31C50-A54C-572C-251F-6303AF4E3F5D}"/>
              </a:ext>
            </a:extLst>
          </p:cNvPr>
          <p:cNvSpPr txBox="1"/>
          <p:nvPr/>
        </p:nvSpPr>
        <p:spPr>
          <a:xfrm>
            <a:off x="6096000" y="2613103"/>
            <a:ext cx="3252814" cy="1631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x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x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4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B3D9B-0BEA-19FB-0199-2142179E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6E40-5821-F0DD-E563-D2F2506B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Semantic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0111EF-7417-D55E-7B8B-140F29589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41EC92-4239-42EC-C37E-85E4434B6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語法正確</a:t>
            </a:r>
            <a:endParaRPr lang="en-US" altLang="zh-TW" dirty="0"/>
          </a:p>
          <a:p>
            <a:r>
              <a:rPr lang="zh-TW" altLang="en-US" dirty="0"/>
              <a:t>但是語意有問題</a:t>
            </a:r>
            <a:endParaRPr lang="en-US" altLang="zh-TW" dirty="0"/>
          </a:p>
          <a:p>
            <a:r>
              <a:rPr lang="zh-TW" altLang="en-US" dirty="0"/>
              <a:t>賦值給一個表達式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CBB954-9ACC-0BC5-D93E-B5676B4DC979}"/>
              </a:ext>
            </a:extLst>
          </p:cNvPr>
          <p:cNvSpPr txBox="1"/>
          <p:nvPr/>
        </p:nvSpPr>
        <p:spPr>
          <a:xfrm>
            <a:off x="6096000" y="2613103"/>
            <a:ext cx="3252814" cy="1631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+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49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D8C4C-0A18-1430-38EC-D1FBCA96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49086-EF0F-8949-8F38-4CD937F1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Linked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7F8D3F-EB87-E4CD-DAA3-9CE01E4A6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2871DD-BB07-D996-C60A-0D454B5A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連結過程中的錯誤</a:t>
            </a:r>
            <a:endParaRPr lang="en-US" altLang="zh-TW" dirty="0"/>
          </a:p>
          <a:p>
            <a:r>
              <a:rPr lang="zh-TW" altLang="en-US" dirty="0"/>
              <a:t>無法將目標檔連結成執行檔</a:t>
            </a:r>
            <a:endParaRPr lang="en-US" altLang="zh-TW" dirty="0"/>
          </a:p>
          <a:p>
            <a:r>
              <a:rPr lang="zh-TW" altLang="en-US" dirty="0"/>
              <a:t>使用未定義函式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92B907-9296-0885-2D09-FE3D44CB5D92}"/>
              </a:ext>
            </a:extLst>
          </p:cNvPr>
          <p:cNvSpPr txBox="1"/>
          <p:nvPr/>
        </p:nvSpPr>
        <p:spPr>
          <a:xfrm>
            <a:off x="6096000" y="2722107"/>
            <a:ext cx="3252814" cy="1413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"hello.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096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13A3-FC7C-343F-1A20-583496D98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02274-B93A-BB1C-4772-8940A59D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Runtime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EFC8A3-F39E-48FA-FC2C-BD90BD1CB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CB789D-982F-9B6F-C79D-1279847C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Compiler </a:t>
            </a:r>
            <a:r>
              <a:rPr lang="zh-TW" altLang="en-US" dirty="0"/>
              <a:t>不會報錯</a:t>
            </a:r>
            <a:endParaRPr lang="en-US" altLang="zh-TW" dirty="0"/>
          </a:p>
          <a:p>
            <a:r>
              <a:rPr lang="zh-TW" altLang="en-US" dirty="0"/>
              <a:t>程式異常終止</a:t>
            </a:r>
            <a:endParaRPr lang="en-US" altLang="zh-TW" dirty="0"/>
          </a:p>
          <a:p>
            <a:r>
              <a:rPr lang="zh-TW" altLang="en-US" dirty="0"/>
              <a:t>除以零、陣列索引超出範圍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82AC9B-228F-FAF2-19D0-D741A00CB778}"/>
              </a:ext>
            </a:extLst>
          </p:cNvPr>
          <p:cNvSpPr txBox="1"/>
          <p:nvPr/>
        </p:nvSpPr>
        <p:spPr>
          <a:xfrm>
            <a:off x="6096000" y="2504099"/>
            <a:ext cx="3252814" cy="1849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c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c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92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CF725-D408-C367-BEB3-9B66EBE2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113B2-AE86-C6D4-6DA8-2D1A712E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Logical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B1616D-D0AF-F47A-3F7F-84575C43A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C88DC8-B9FA-CF50-DC16-1203FC51F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使用者程式寫錯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D50108-EB2A-4682-8C10-C0B49185F942}"/>
              </a:ext>
            </a:extLst>
          </p:cNvPr>
          <p:cNvSpPr txBox="1"/>
          <p:nvPr/>
        </p:nvSpPr>
        <p:spPr>
          <a:xfrm>
            <a:off x="6096000" y="2504099"/>
            <a:ext cx="5344733" cy="1849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average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+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2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"Average: 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average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886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3BBF9-249D-765C-FF65-FBEEE3DF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2EAAA-9A55-ADE1-8BC2-C387EA5E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F0F84C-8100-F88F-3BF7-E60C2F2B3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1D4765-0BE8-42DA-BD9C-5820F6CDD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10515600" cy="2747963"/>
          </a:xfrm>
        </p:spPr>
        <p:txBody>
          <a:bodyPr>
            <a:normAutofit/>
          </a:bodyPr>
          <a:lstStyle/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-o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           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a.out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/a.exe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./program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78D1E1B-F487-ADC9-F13C-A707991CECAB}"/>
              </a:ext>
            </a:extLst>
          </p:cNvPr>
          <p:cNvGrpSpPr/>
          <p:nvPr/>
        </p:nvGrpSpPr>
        <p:grpSpPr>
          <a:xfrm>
            <a:off x="3843620" y="3616726"/>
            <a:ext cx="4504759" cy="1993623"/>
            <a:chOff x="3848219" y="3059668"/>
            <a:chExt cx="4504759" cy="1993623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44AE7EF-AF1E-485F-6301-608FA4619ABB}"/>
                </a:ext>
              </a:extLst>
            </p:cNvPr>
            <p:cNvSpPr txBox="1"/>
            <p:nvPr/>
          </p:nvSpPr>
          <p:spPr>
            <a:xfrm>
              <a:off x="3848219" y="3429000"/>
              <a:ext cx="4504759" cy="1624291"/>
            </a:xfrm>
            <a:prstGeom prst="rect">
              <a:avLst/>
            </a:prstGeom>
            <a:noFill/>
            <a:ln w="15875" cap="rnd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F9E2AF"/>
                  </a:solidFill>
                  <a:effectLst/>
                  <a:latin typeface="MesloLGM Nerd Font" panose="020B0609030804020204" pitchFamily="50" charset="0"/>
                </a:rPr>
                <a:t>#include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&lt;</a:t>
              </a:r>
              <a:r>
                <a:rPr lang="en-US" altLang="zh-TW" sz="1600" b="0" dirty="0" err="1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stdio.h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&gt;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b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</a:b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int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i="1" dirty="0">
                  <a:solidFill>
                    <a:srgbClr val="89B4FA"/>
                  </a:solidFill>
                  <a:effectLst/>
                  <a:latin typeface="MesloLGM Nerd Font" panose="020B0609030804020204" pitchFamily="50" charset="0"/>
                </a:rPr>
                <a:t>main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(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int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i="1" dirty="0" err="1">
                  <a:solidFill>
                    <a:srgbClr val="EBA0AC"/>
                  </a:solidFill>
                  <a:effectLst/>
                  <a:latin typeface="MesloLGM Nerd Font" panose="020B0609030804020204" pitchFamily="50" charset="0"/>
                </a:rPr>
                <a:t>argc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,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char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*</a:t>
              </a:r>
              <a:r>
                <a:rPr lang="en-US" altLang="zh-TW" sz="1600" b="0" i="1" dirty="0" err="1">
                  <a:solidFill>
                    <a:srgbClr val="EBA0AC"/>
                  </a:solidFill>
                  <a:effectLst/>
                  <a:latin typeface="MesloLGM Nerd Font" panose="020B0609030804020204" pitchFamily="50" charset="0"/>
                </a:rPr>
                <a:t>argv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[]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)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{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char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str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[]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=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"Hello, world!</a:t>
              </a:r>
              <a:r>
                <a:rPr lang="en-US" altLang="zh-TW" sz="1600" b="0" dirty="0">
                  <a:solidFill>
                    <a:srgbClr val="F5C2E7"/>
                  </a:solidFill>
                  <a:effectLst/>
                  <a:latin typeface="MesloLGM Nerd Font" panose="020B0609030804020204" pitchFamily="50" charset="0"/>
                </a:rPr>
                <a:t>\n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i="1" dirty="0" err="1">
                  <a:solidFill>
                    <a:srgbClr val="89B4FA"/>
                  </a:solidFill>
                  <a:effectLst/>
                  <a:latin typeface="MesloLGM Nerd Font" panose="020B0609030804020204" pitchFamily="50" charset="0"/>
                </a:rPr>
                <a:t>printf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(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"%s</a:t>
              </a:r>
              <a:r>
                <a:rPr lang="en-US" altLang="zh-TW" sz="1600" b="0" dirty="0">
                  <a:solidFill>
                    <a:srgbClr val="F5C2E7"/>
                  </a:solidFill>
                  <a:effectLst/>
                  <a:latin typeface="MesloLGM Nerd Font" panose="020B0609030804020204" pitchFamily="50" charset="0"/>
                </a:rPr>
                <a:t>\n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,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&amp;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str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);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return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FAB387"/>
                  </a:solidFill>
                  <a:effectLst/>
                  <a:latin typeface="MesloLGM Nerd Font" panose="020B0609030804020204" pitchFamily="50" charset="0"/>
                </a:rPr>
                <a:t>0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}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CC15F8-54AC-B2ED-FEF0-2326DB012BEB}"/>
                </a:ext>
              </a:extLst>
            </p:cNvPr>
            <p:cNvSpPr txBox="1"/>
            <p:nvPr/>
          </p:nvSpPr>
          <p:spPr>
            <a:xfrm>
              <a:off x="3848219" y="305966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string.c</a:t>
              </a:r>
              <a:endParaRPr lang="zh-TW" altLang="en-US" dirty="0"/>
            </a:p>
          </p:txBody>
        </p:sp>
      </p:grp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C617F95-FEFB-6F10-1850-A882A32D3021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35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B3209-DECC-58AD-E14F-8B7F8868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95745F-A47A-30DF-9690-B6F117B8E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FB5E20-B3BF-9AF7-6D8D-F00EEA0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Editor</a:t>
            </a:r>
            <a:r>
              <a:rPr lang="zh-TW" altLang="en-US" dirty="0"/>
              <a:t>：</a:t>
            </a:r>
            <a:r>
              <a:rPr lang="en-US" altLang="zh-TW" dirty="0" err="1"/>
              <a:t>vscode</a:t>
            </a:r>
            <a:r>
              <a:rPr lang="en-US" altLang="zh-TW" dirty="0"/>
              <a:t>(</a:t>
            </a:r>
            <a:r>
              <a:rPr lang="zh-TW" altLang="en-US" dirty="0"/>
              <a:t>建議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vim…</a:t>
            </a:r>
          </a:p>
          <a:p>
            <a:r>
              <a:rPr lang="en-US" altLang="zh-TW" dirty="0"/>
              <a:t>Compiler</a:t>
            </a:r>
            <a:r>
              <a:rPr lang="zh-TW" altLang="en-US" dirty="0"/>
              <a:t>：</a:t>
            </a:r>
            <a:r>
              <a:rPr lang="en-US" altLang="zh-TW" dirty="0" err="1"/>
              <a:t>gcc</a:t>
            </a:r>
            <a:endParaRPr lang="en-US" altLang="zh-TW" dirty="0"/>
          </a:p>
          <a:p>
            <a:r>
              <a:rPr lang="en-US" altLang="zh-TW" dirty="0"/>
              <a:t>Debugger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208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443E-4A65-BE23-BC11-E88472FFF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D3B1-A3C1-8932-ACB1-035BB198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C150C4-6540-E7C9-5E49-C15AA3C4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95F82B-9D30-8874-A850-9291651F4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9189028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E64553"/>
                </a:solidFill>
                <a:effectLst/>
                <a:latin typeface="MesloLGM Nerd Font" panose="020B0609030804020204" pitchFamily="50" charset="0"/>
              </a:rPr>
              <a:t>$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b="0" i="1" dirty="0" err="1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-o string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: In function ‘main’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string.c:5:14: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warning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: format ??s??expects argument of type ‘char *’ but argument 2 has type ‘char (*)[15]’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[-</a:t>
            </a:r>
            <a:r>
              <a:rPr lang="en-US" altLang="zh-TW" sz="1400" b="0" i="1" dirty="0" err="1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Wformat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5 |     </a:t>
            </a: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("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%s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\n",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&amp;str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~^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~~~~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|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|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|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char (*)[15]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char *</a:t>
            </a:r>
            <a:endParaRPr lang="en-US" altLang="zh-TW" sz="1400" b="0" dirty="0">
              <a:solidFill>
                <a:srgbClr val="F38BA8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A4207F4-EE24-C8B1-2BE0-ABB51FFB6D19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862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0962-CFFB-3135-31E0-4927F7E03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95114-0F74-9C41-3C78-D67B1579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9DAFD8-4532-A2D5-5D43-6335AE784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15E52A-9AE9-2B4F-F6D1-1D99C912D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9189028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E64553"/>
                </a:solidFill>
                <a:effectLst/>
                <a:latin typeface="MesloLGM Nerd Font" panose="020B0609030804020204" pitchFamily="50" charset="0"/>
              </a:rPr>
              <a:t>$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i="1" dirty="0">
                <a:solidFill>
                  <a:schemeClr val="accent6"/>
                </a:solidFill>
                <a:latin typeface="MesloLGM Nerd Font" panose="020B0609030804020204" pitchFamily="50" charset="0"/>
              </a:rPr>
              <a:t>./string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endParaRPr lang="en-US" altLang="zh-TW" sz="1400" i="1" dirty="0">
              <a:solidFill>
                <a:srgbClr val="CDD6F4"/>
              </a:solidFill>
              <a:latin typeface="MesloLGM Nerd Font" panose="020B0609030804020204" pitchFamily="50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i="1" dirty="0">
                <a:solidFill>
                  <a:srgbClr val="CDD6F4"/>
                </a:solidFill>
                <a:latin typeface="MesloLGM Nerd Font" panose="020B0609030804020204" pitchFamily="50" charset="0"/>
              </a:rPr>
              <a:t>Hello, world!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b="0" dirty="0">
              <a:solidFill>
                <a:srgbClr val="F38BA8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1F3F2AD-C832-1F7A-B658-D02983B9668A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613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86294A-66CB-692F-F251-416371F87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4" name="圖片 3" descr="一張含有 寫生, 圖畫, 眼鏡, 文字 的圖片&#10;&#10;AI 產生的內容可能不正確。">
            <a:extLst>
              <a:ext uri="{FF2B5EF4-FFF2-40B4-BE49-F238E27FC236}">
                <a16:creationId xmlns:a16="http://schemas.microsoft.com/office/drawing/2014/main" id="{984A5F94-04D0-678F-E711-F91C92F0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65" y="356617"/>
            <a:ext cx="4801870" cy="61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55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6EB0-ED3D-8C71-1695-41E830141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DD18C2-4769-E050-63A8-79032A3D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gcc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A86A7C-0341-1BD2-4F4B-6807D96E4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7285636A-2A76-06B2-04D7-CF754C94BACE}"/>
              </a:ext>
            </a:extLst>
          </p:cNvPr>
          <p:cNvSpPr txBox="1">
            <a:spLocks/>
          </p:cNvSpPr>
          <p:nvPr/>
        </p:nvSpPr>
        <p:spPr>
          <a:xfrm>
            <a:off x="838199" y="1808163"/>
            <a:ext cx="10515599" cy="89287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dirty="0"/>
              <a:t>Compiler </a:t>
            </a:r>
            <a:r>
              <a:rPr lang="zh-TW" altLang="en-US" dirty="0"/>
              <a:t>很強</a:t>
            </a:r>
            <a:endParaRPr lang="en-US" altLang="zh-TW" dirty="0"/>
          </a:p>
          <a:p>
            <a:pPr algn="just"/>
            <a:r>
              <a:rPr lang="zh-TW" altLang="en-US" dirty="0"/>
              <a:t>善</a:t>
            </a:r>
            <a:r>
              <a:rPr lang="zh-TW" altLang="en-US" dirty="0">
                <a:effectLst/>
              </a:rPr>
              <a:t>用 </a:t>
            </a:r>
            <a:r>
              <a:rPr lang="en-US" altLang="zh-TW" dirty="0">
                <a:effectLst/>
              </a:rPr>
              <a:t>–Wall</a:t>
            </a:r>
            <a:r>
              <a:rPr lang="zh-TW" altLang="en-US" dirty="0">
                <a:effectLst/>
              </a:rPr>
              <a:t> 選項</a:t>
            </a:r>
            <a:endParaRPr lang="en-US" altLang="zh-TW" dirty="0">
              <a:effectLst/>
            </a:endParaRPr>
          </a:p>
        </p:txBody>
      </p:sp>
      <p:pic>
        <p:nvPicPr>
          <p:cNvPr id="5" name="圖片 4" descr="一張含有 寫生, 圖畫, 圖解, 卡通 的圖片&#10;&#10;AI 產生的內容可能不正確。">
            <a:extLst>
              <a:ext uri="{FF2B5EF4-FFF2-40B4-BE49-F238E27FC236}">
                <a16:creationId xmlns:a16="http://schemas.microsoft.com/office/drawing/2014/main" id="{D12E1E93-4436-2F17-91EA-E02C4A801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18" y="0"/>
            <a:ext cx="5866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9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622B8-3CE8-3AF2-4860-6EEABEEA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r>
              <a:rPr lang="zh-TW" altLang="en-US" dirty="0"/>
              <a:t>要解決的問題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F8F736-0CB5-A656-A736-3AE9F90F3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543832-5CB3-E753-4013-70043DF5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zh-TW" altLang="en-US" dirty="0"/>
              <a:t>編譯完不會報錯</a:t>
            </a:r>
            <a:endParaRPr lang="en-US" altLang="zh-TW" dirty="0"/>
          </a:p>
          <a:p>
            <a:r>
              <a:rPr lang="zh-TW" altLang="en-US" dirty="0"/>
              <a:t>我明明照著演算法寫啊怎麼會錯</a:t>
            </a:r>
            <a:endParaRPr lang="en-US" altLang="zh-TW" dirty="0"/>
          </a:p>
          <a:p>
            <a:r>
              <a:rPr lang="zh-TW" altLang="en-US" dirty="0"/>
              <a:t>為什麼遞迴跑一跑 </a:t>
            </a:r>
            <a:r>
              <a:rPr lang="en-US" altLang="zh-TW" dirty="0"/>
              <a:t>SIGSEGV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54447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CEEC6-93DA-4FFF-2471-472A174B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9A0B3D-8AFB-BA8A-3968-64A8B82A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02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使用</a:t>
            </a:r>
            <a:r>
              <a:rPr lang="en-US" altLang="zh-TW" sz="5400" b="1" dirty="0"/>
              <a:t>GDB</a:t>
            </a:r>
            <a:r>
              <a:rPr lang="zh-TW" altLang="en-US" sz="5400" b="1" dirty="0"/>
              <a:t>除錯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4DABBB-442D-ABA3-B1BE-A914C0241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7728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2CC6-72BB-CAFA-DB8F-7983A6EC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A7511-9B05-8EBD-5534-9F2C1C3D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157C6A-8F85-8FD1-7C4F-BE439CF2D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F31478-553E-F26D-B6FB-80CE83EC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10" y="1646238"/>
            <a:ext cx="7464379" cy="45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B38B-ECE1-FE77-DF41-6C53A24C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68B0D-642A-0F88-1725-543C3D33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BCB297-F5D0-07D8-1B45-5DB0EE854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699642-F478-8BE1-8C46-15CA2EFF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&lt;program&gt;</a:t>
            </a:r>
          </a:p>
          <a:p>
            <a:r>
              <a:rPr lang="en-US" altLang="zh-TW" dirty="0"/>
              <a:t>gdb &lt;program&gt; &lt;</a:t>
            </a:r>
            <a:r>
              <a:rPr lang="en-US" altLang="zh-TW" dirty="0" err="1"/>
              <a:t>pid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gdb –p &lt;</a:t>
            </a:r>
            <a:r>
              <a:rPr lang="en-US" altLang="zh-TW" dirty="0" err="1"/>
              <a:t>pid</a:t>
            </a:r>
            <a:r>
              <a:rPr lang="en-US" altLang="zh-TW" dirty="0"/>
              <a:t>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8660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C74B-B406-A36D-E26B-37E72B76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F8CCD-7254-7E7A-180A-896F9F78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基本指令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68557-AFB2-A79C-7605-F197CE5F5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D6078E-7E44-CA44-33E0-1691AADE7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92612"/>
          </a:xfrm>
        </p:spPr>
        <p:txBody>
          <a:bodyPr>
            <a:normAutofit/>
          </a:bodyPr>
          <a:lstStyle/>
          <a:p>
            <a:r>
              <a:rPr lang="en-US" altLang="zh-TW" b="1" dirty="0"/>
              <a:t>help/h  </a:t>
            </a:r>
            <a:r>
              <a:rPr lang="zh-TW" altLang="en-US" dirty="0">
                <a:solidFill>
                  <a:srgbClr val="CDD6F4"/>
                </a:solidFill>
              </a:rPr>
              <a:t>查詢指令的用法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quit/q  </a:t>
            </a:r>
            <a:r>
              <a:rPr lang="zh-TW" altLang="en-US" dirty="0">
                <a:solidFill>
                  <a:srgbClr val="CDD6F4"/>
                </a:solidFill>
              </a:rPr>
              <a:t>退出 </a:t>
            </a:r>
            <a:r>
              <a:rPr lang="en-US" altLang="zh-TW" dirty="0">
                <a:solidFill>
                  <a:srgbClr val="CDD6F4"/>
                </a:solidFill>
              </a:rPr>
              <a:t>gdb</a:t>
            </a:r>
          </a:p>
          <a:p>
            <a:r>
              <a:rPr lang="en-US" altLang="zh-TW" b="1" dirty="0"/>
              <a:t>run/r   </a:t>
            </a:r>
            <a:r>
              <a:rPr lang="zh-TW" altLang="en-US" dirty="0">
                <a:solidFill>
                  <a:srgbClr val="CDD6F4"/>
                </a:solidFill>
              </a:rPr>
              <a:t>執行程式</a:t>
            </a:r>
            <a:endParaRPr lang="en-US" altLang="zh-TW" dirty="0">
              <a:solidFill>
                <a:srgbClr val="CDD6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782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62AF-3A3B-1FBD-084E-219617BD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05245-49C0-8634-86A7-764CBE92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318A02-F110-469A-097A-00D74B14F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BED55A-40AE-0565-4AB7-228917066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dirty="0"/>
              <a:t>help </a:t>
            </a:r>
            <a:r>
              <a:rPr lang="en-US" altLang="zh-TW" sz="1600" dirty="0" err="1"/>
              <a:t>disas</a:t>
            </a:r>
            <a:endParaRPr lang="en-US" altLang="zh-TW" sz="1600" dirty="0"/>
          </a:p>
          <a:p>
            <a:r>
              <a:rPr lang="en-US" altLang="zh-TW" sz="1600" dirty="0" err="1"/>
              <a:t>disas</a:t>
            </a:r>
            <a:r>
              <a:rPr lang="en-US" altLang="zh-TW" sz="1600" dirty="0"/>
              <a:t> main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run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quit</a:t>
            </a: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D28F6C1-F583-923A-5343-5636EA8A67C7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8BB938-6C11-B009-D3D8-193EC45C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FC2E5-2A71-317D-9039-99B79109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5A9C3-2D47-E442-8B3B-B7A58619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-Ubuntu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9B4E4E-9A5C-7C2D-CEC9-63FE7242F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90AD55-F867-6FB9-890F-0EAA4CC0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update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apt upgrade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apt install git </a:t>
            </a:r>
            <a:r>
              <a:rPr lang="en-US" altLang="zh-TW" dirty="0" err="1"/>
              <a:t>gcc</a:t>
            </a:r>
            <a:r>
              <a:rPr lang="en-US" altLang="zh-TW" dirty="0"/>
              <a:t> vim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3306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25065-6908-7A72-4D50-E69D66FCF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4893F-0A4F-7EDA-CC1F-14BADD81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7E453E-A023-8A88-05BC-33DAACBD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CCB08859-2BF3-9BB7-AE0B-62A7AFA1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9589F1-9FC5-B911-6FC9-ACE2FCE8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012" y="1808163"/>
            <a:ext cx="7159975" cy="43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46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F54532-60AD-9FF0-F8A1-0E404831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9112DF-44B7-3D47-8865-012B7004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01E321-1461-A4E3-DCFD-A893A02BA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7" name="內容版面配置區 6" descr="一張含有 日本動畫, 卡通, 漫畫, 動畫 的圖片&#10;&#10;AI 產生的內容可能不正確。">
            <a:extLst>
              <a:ext uri="{FF2B5EF4-FFF2-40B4-BE49-F238E27FC236}">
                <a16:creationId xmlns:a16="http://schemas.microsoft.com/office/drawing/2014/main" id="{989592C9-1A21-FE0B-D05F-EDCD5B8C5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425" y="1770789"/>
            <a:ext cx="5929149" cy="3316422"/>
          </a:xfrm>
        </p:spPr>
      </p:pic>
    </p:spTree>
    <p:extLst>
      <p:ext uri="{BB962C8B-B14F-4D97-AF65-F5344CB8AC3E}">
        <p14:creationId xmlns:p14="http://schemas.microsoft.com/office/powerpoint/2010/main" val="3646268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996C1-0619-AED1-2D56-C0027F92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6E427-B72A-9CA8-3BFE-82AF1926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F588D5-EEE4-E641-F9DC-C236AA87A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F844894E-332A-9834-095D-5C4E09ED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內容版面配置區 8" descr="一張含有 文字, 海報, 寫生, 人的臉孔 的圖片&#10;&#10;AI 產生的內容可能不正確。">
            <a:extLst>
              <a:ext uri="{FF2B5EF4-FFF2-40B4-BE49-F238E27FC236}">
                <a16:creationId xmlns:a16="http://schemas.microsoft.com/office/drawing/2014/main" id="{1868FC7E-75C8-A926-FE8C-E06FBAF3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325" y="1808163"/>
            <a:ext cx="4077349" cy="40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0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572D-7A41-69FC-EF20-6F2487E0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4111A-435E-9359-4323-69E7043F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Symbol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6D6AD5-EE77-71CF-C523-1A97C0D64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BE870A3F-AB88-C08E-EFAB-5EE0F90AD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變數名稱、函式名稱、行號</a:t>
            </a:r>
            <a:r>
              <a:rPr lang="en-US" altLang="zh-TW" dirty="0">
                <a:latin typeface="MesloLGM Nerd Font" panose="020B0609030804020204" pitchFamily="50" charset="0"/>
              </a:rPr>
              <a:t>...</a:t>
            </a:r>
          </a:p>
          <a:p>
            <a:r>
              <a:rPr lang="en-US" altLang="zh-TW" sz="2400" dirty="0" err="1">
                <a:latin typeface="MesloLGM Nerd Font" panose="020B0609030804020204" pitchFamily="50" charset="0"/>
              </a:rPr>
              <a:t>gcc</a:t>
            </a:r>
            <a:r>
              <a:rPr lang="en-US" altLang="zh-TW" sz="2400" dirty="0">
                <a:latin typeface="MesloLGM Nerd Font" panose="020B0609030804020204" pitchFamily="50" charset="0"/>
              </a:rPr>
              <a:t> –g</a:t>
            </a:r>
          </a:p>
        </p:txBody>
      </p:sp>
    </p:spTree>
    <p:extLst>
      <p:ext uri="{BB962C8B-B14F-4D97-AF65-F5344CB8AC3E}">
        <p14:creationId xmlns:p14="http://schemas.microsoft.com/office/powerpoint/2010/main" val="157371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FF5F-5287-851D-DD86-567E03DD1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78A37-EDB4-BF53-739A-723F189C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原始碼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0177E6-1777-ED92-6AF7-4C1A0DBCC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E2DEA14-6E60-5398-4D37-DE5F44E3B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MesloLGM Nerd Font" panose="020B0609030804020204" pitchFamily="50" charset="0"/>
              </a:rPr>
              <a:t>list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zh-TW" altLang="en-US" sz="2400" dirty="0">
                <a:latin typeface="MesloLGM Nerd Font" panose="020B0609030804020204" pitchFamily="50" charset="0"/>
              </a:rPr>
              <a:t>顯示原始碼</a:t>
            </a:r>
            <a:r>
              <a:rPr lang="en-US" altLang="zh-TW" sz="2400" dirty="0">
                <a:latin typeface="MesloLGM Nerd Font" panose="020B0609030804020204" pitchFamily="50" charset="0"/>
              </a:rPr>
              <a:t>/</a:t>
            </a:r>
            <a:r>
              <a:rPr lang="zh-TW" altLang="en-US" sz="2400" dirty="0">
                <a:latin typeface="MesloLGM Nerd Font" panose="020B0609030804020204" pitchFamily="50" charset="0"/>
              </a:rPr>
              <a:t>接續往下顯示</a:t>
            </a:r>
            <a:endParaRPr lang="en-US" altLang="zh-TW" sz="2400" dirty="0">
              <a:latin typeface="MesloLGM Nerd Font" panose="020B0609030804020204" pitchFamily="50" charset="0"/>
            </a:endParaRPr>
          </a:p>
          <a:p>
            <a:r>
              <a:rPr lang="en-US" altLang="zh-TW" sz="2400" dirty="0">
                <a:latin typeface="MesloLGM Nerd Font" panose="020B0609030804020204" pitchFamily="50" charset="0"/>
              </a:rPr>
              <a:t>list &lt;</a:t>
            </a:r>
            <a:r>
              <a:rPr lang="en-US" altLang="zh-TW" sz="2400" dirty="0" err="1">
                <a:latin typeface="MesloLGM Nerd Font" panose="020B0609030804020204" pitchFamily="50" charset="0"/>
              </a:rPr>
              <a:t>func</a:t>
            </a:r>
            <a:r>
              <a:rPr lang="en-US" altLang="zh-TW" sz="2400" dirty="0">
                <a:latin typeface="MesloLGM Nerd Font" panose="020B0609030804020204" pitchFamily="50" charset="0"/>
              </a:rPr>
              <a:t>&gt;</a:t>
            </a:r>
            <a:r>
              <a:rPr lang="zh-TW" altLang="en-US" sz="2400" dirty="0">
                <a:latin typeface="MesloLGM Nerd Font" panose="020B0609030804020204" pitchFamily="50" charset="0"/>
              </a:rPr>
              <a:t>：</a:t>
            </a:r>
            <a:r>
              <a:rPr lang="zh-TW" altLang="en-US" dirty="0">
                <a:latin typeface="MesloLGM Nerd Font" panose="020B0609030804020204" pitchFamily="50" charset="0"/>
              </a:rPr>
              <a:t>顯示函式原始碼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r>
              <a:rPr lang="en-US" altLang="zh-TW" dirty="0">
                <a:latin typeface="MesloLGM Nerd Font" panose="020B0609030804020204" pitchFamily="50" charset="0"/>
              </a:rPr>
              <a:t>list &lt;</a:t>
            </a:r>
            <a:r>
              <a:rPr lang="en-US" altLang="zh-TW" dirty="0" err="1">
                <a:latin typeface="MesloLGM Nerd Font" panose="020B0609030804020204" pitchFamily="50" charset="0"/>
              </a:rPr>
              <a:t>linenum</a:t>
            </a:r>
            <a:r>
              <a:rPr lang="en-US" altLang="zh-TW" dirty="0">
                <a:latin typeface="MesloLGM Nerd Font" panose="020B0609030804020204" pitchFamily="50" charset="0"/>
              </a:rPr>
              <a:t>&gt;</a:t>
            </a:r>
            <a:r>
              <a:rPr lang="zh-TW" altLang="en-US" dirty="0">
                <a:latin typeface="MesloLGM Nerd Font" panose="020B0609030804020204" pitchFamily="50" charset="0"/>
              </a:rPr>
              <a:t>：顯示某行數的原始碼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r>
              <a:rPr lang="en-US" altLang="zh-TW" sz="2400" dirty="0">
                <a:latin typeface="MesloLGM Nerd Font" panose="020B0609030804020204" pitchFamily="50" charset="0"/>
              </a:rPr>
              <a:t>list +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zh-TW" altLang="en-US" sz="2400" dirty="0">
                <a:latin typeface="MesloLGM Nerd Font" panose="020B0609030804020204" pitchFamily="50" charset="0"/>
              </a:rPr>
              <a:t>接續往下顯示</a:t>
            </a:r>
            <a:endParaRPr lang="en-US" altLang="zh-TW" sz="2400" dirty="0">
              <a:latin typeface="MesloLGM Nerd Font" panose="020B0609030804020204" pitchFamily="50" charset="0"/>
            </a:endParaRPr>
          </a:p>
          <a:p>
            <a:r>
              <a:rPr lang="en-US" altLang="zh-TW" dirty="0">
                <a:latin typeface="MesloLGM Nerd Font" panose="020B0609030804020204" pitchFamily="50" charset="0"/>
              </a:rPr>
              <a:t>list -</a:t>
            </a:r>
            <a:r>
              <a:rPr lang="zh-TW" altLang="en-US" dirty="0">
                <a:latin typeface="MesloLGM Nerd Font" panose="020B0609030804020204" pitchFamily="50" charset="0"/>
              </a:rPr>
              <a:t>：往上顯示</a:t>
            </a:r>
            <a:endParaRPr lang="en-US" altLang="zh-TW" sz="2400" dirty="0"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111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5D779-E570-DA6A-B77E-AD8B6E98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66B13F-1FBA-3C67-D212-AB9EC240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FD090F-16A4-96FE-35A6-887A902DA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BD0931-B48E-1880-56AD-96E9E595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</a:t>
            </a:r>
            <a:r>
              <a:rPr lang="zh-TW" altLang="en-US" sz="1600" dirty="0">
                <a:latin typeface="MesloLGM Nerd Font" panose="020B0609030804020204" pitchFamily="50" charset="0"/>
              </a:rPr>
              <a:t> 瀏覽全部的原始碼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 </a:t>
            </a:r>
            <a:r>
              <a:rPr lang="en-US" altLang="zh-TW" sz="1600" dirty="0" err="1">
                <a:latin typeface="MesloLGM Nerd Font" panose="020B0609030804020204" pitchFamily="50" charset="0"/>
              </a:rPr>
              <a:t>arr_sum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</a:t>
            </a:r>
            <a:r>
              <a:rPr lang="zh-TW" altLang="en-US" sz="1600" dirty="0">
                <a:latin typeface="MesloLGM Nerd Font" panose="020B0609030804020204" pitchFamily="50" charset="0"/>
              </a:rPr>
              <a:t> </a:t>
            </a:r>
            <a:r>
              <a:rPr lang="en-US" altLang="zh-TW" sz="1600" dirty="0">
                <a:latin typeface="MesloLGM Nerd Font" panose="020B0609030804020204" pitchFamily="50" charset="0"/>
              </a:rPr>
              <a:t>main </a:t>
            </a: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list +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 -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6CE4E0-35E6-97D5-80B2-368F0A8D8B13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重新用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92C020-3B8E-C054-93BC-373F700A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21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6014-1D7C-4C7C-6BE8-5990AAF4E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5423B-5264-1E2A-FD3D-4F2EEFE5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圖形化介面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2223C2-6394-4033-0005-C65BCDA1B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29FE06-8A74-A325-8776-7EE96F2B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gdb –tui</a:t>
            </a:r>
          </a:p>
          <a:p>
            <a:r>
              <a:rPr lang="en-US" altLang="zh-TW" b="1" dirty="0"/>
              <a:t>layout</a:t>
            </a:r>
            <a:r>
              <a:rPr lang="en-US" altLang="zh-TW" dirty="0"/>
              <a:t> &lt;option&gt;</a:t>
            </a:r>
          </a:p>
          <a:p>
            <a:pPr lvl="1"/>
            <a:r>
              <a:rPr lang="en-US" altLang="zh-TW" b="1" dirty="0" err="1"/>
              <a:t>src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 err="1"/>
              <a:t>asm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regs</a:t>
            </a:r>
            <a:r>
              <a:rPr lang="en-US" altLang="zh-TW" dirty="0"/>
              <a:t> 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r>
              <a:rPr lang="en-US" altLang="zh-TW" dirty="0">
                <a:solidFill>
                  <a:srgbClr val="CDD6F4"/>
                </a:solidFill>
              </a:rPr>
              <a:t>/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r>
              <a:rPr lang="en-US" altLang="zh-TW" dirty="0">
                <a:solidFill>
                  <a:srgbClr val="CDD6F4"/>
                </a:solidFill>
              </a:rPr>
              <a:t>+</a:t>
            </a:r>
            <a:r>
              <a:rPr lang="zh-TW" altLang="en-US" dirty="0">
                <a:solidFill>
                  <a:srgbClr val="CDD6F4"/>
                </a:solidFill>
              </a:rPr>
              <a:t>暫存器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split</a:t>
            </a:r>
            <a:r>
              <a:rPr lang="en-US" altLang="zh-TW" dirty="0"/>
              <a:t>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r>
              <a:rPr lang="en-US" altLang="zh-TW" dirty="0">
                <a:solidFill>
                  <a:srgbClr val="CDD6F4"/>
                </a:solidFill>
              </a:rPr>
              <a:t>+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zh-TW" altLang="en-US" dirty="0"/>
              <a:t>快捷鍵</a:t>
            </a:r>
            <a:endParaRPr lang="en-US" altLang="zh-TW" dirty="0"/>
          </a:p>
          <a:p>
            <a:pPr lvl="1"/>
            <a:r>
              <a:rPr lang="en-US" altLang="zh-TW" b="1" dirty="0" err="1"/>
              <a:t>Ctrl+L</a:t>
            </a:r>
            <a:r>
              <a:rPr lang="en-US" altLang="zh-TW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重新整理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 err="1"/>
              <a:t>Ctrl+X+A</a:t>
            </a:r>
            <a:r>
              <a:rPr lang="en-US" altLang="zh-TW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退出 </a:t>
            </a:r>
            <a:r>
              <a:rPr lang="en-US" altLang="zh-TW" dirty="0">
                <a:solidFill>
                  <a:srgbClr val="CDD6F4"/>
                </a:solidFill>
              </a:rPr>
              <a:t>TUI </a:t>
            </a:r>
            <a:r>
              <a:rPr lang="zh-TW" altLang="en-US" dirty="0">
                <a:solidFill>
                  <a:srgbClr val="CDD6F4"/>
                </a:solidFill>
              </a:rPr>
              <a:t>模式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4383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DF32C-208C-7DA6-84CB-BE3E15EFD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33723D-9B35-29AF-C32B-9D01AD2F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8E4C46-6FA4-D1D8-C3D7-9F25C6A71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223EE1-6BC6-B291-B45D-9DCE9E321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layout split 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看</a:t>
            </a:r>
            <a:r>
              <a:rPr lang="zh-TW" altLang="en-US" sz="1600" dirty="0">
                <a:latin typeface="MesloLGM Nerd Font" panose="020B0609030804020204" pitchFamily="50" charset="0"/>
              </a:rPr>
              <a:t>原始碼和組合語言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start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執行程式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zh-TW" altLang="en-US" sz="1600" dirty="0">
                <a:latin typeface="MesloLGM Nerd Font" panose="020B0609030804020204" pitchFamily="50" charset="0"/>
              </a:rPr>
              <a:t>重複按 </a:t>
            </a:r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s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600" dirty="0">
                <a:latin typeface="MesloLGM Nerd Font" panose="020B0609030804020204" pitchFamily="50" charset="0"/>
              </a:rPr>
              <a:t>觀察執行狀況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zh-TW" altLang="en-US" sz="1600" dirty="0">
                <a:latin typeface="MesloLGM Nerd Font" panose="020B0609030804020204" pitchFamily="50" charset="0"/>
              </a:rPr>
              <a:t>使用 </a:t>
            </a:r>
            <a:r>
              <a:rPr lang="en-US" altLang="zh-TW" sz="1600" dirty="0">
                <a:latin typeface="MesloLGM Nerd Font" panose="020B0609030804020204" pitchFamily="50" charset="0"/>
              </a:rPr>
              <a:t>c</a:t>
            </a:r>
            <a:r>
              <a:rPr lang="zh-TW" altLang="en-US" sz="1600" dirty="0">
                <a:latin typeface="MesloLGM Nerd Font" panose="020B0609030804020204" pitchFamily="50" charset="0"/>
              </a:rPr>
              <a:t> 繼續執行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088892E-B5A8-5E2F-B28C-1888F49775E9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重新用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1DEB1F-EC1C-1106-A3A3-BDCE0B7A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30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BBFCB-E70D-7415-53D2-FC9308E70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853F95-DF9E-B187-B16D-5706212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03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程式流程與斷點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B32F9D-57A9-A5A2-580B-8B44F0F8A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084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8D28A-0136-BD7D-EBE1-5D9830F8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360AB6-B8B4-F5CF-B3EE-ABBE1DE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流程控制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4ED317-373C-03DE-6D2C-FE72151EE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E0CA2E-113A-787A-E8FC-CA7575E91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next/n(i)  </a:t>
            </a:r>
            <a:r>
              <a:rPr lang="zh-TW" altLang="en-US" dirty="0">
                <a:solidFill>
                  <a:srgbClr val="CDD6F4"/>
                </a:solidFill>
              </a:rPr>
              <a:t>執行下一行程式碼 </a:t>
            </a:r>
            <a:r>
              <a:rPr lang="en-US" altLang="zh-TW" dirty="0">
                <a:solidFill>
                  <a:srgbClr val="CDD6F4"/>
                </a:solidFill>
              </a:rPr>
              <a:t>(</a:t>
            </a:r>
            <a:r>
              <a:rPr lang="zh-TW" altLang="en-US" dirty="0">
                <a:solidFill>
                  <a:srgbClr val="CDD6F4"/>
                </a:solidFill>
              </a:rPr>
              <a:t>不進入函數</a:t>
            </a:r>
            <a:r>
              <a:rPr lang="en-US" altLang="zh-TW" dirty="0">
                <a:solidFill>
                  <a:srgbClr val="CDD6F4"/>
                </a:solidFill>
              </a:rPr>
              <a:t>)</a:t>
            </a:r>
          </a:p>
          <a:p>
            <a:r>
              <a:rPr lang="en-US" altLang="zh-TW" b="1" dirty="0"/>
              <a:t>step/s(i)  </a:t>
            </a:r>
            <a:r>
              <a:rPr lang="zh-TW" altLang="en-US" dirty="0">
                <a:solidFill>
                  <a:srgbClr val="CDD6F4"/>
                </a:solidFill>
              </a:rPr>
              <a:t>執行下一行程式碼 </a:t>
            </a:r>
            <a:r>
              <a:rPr lang="en-US" altLang="zh-TW" dirty="0">
                <a:solidFill>
                  <a:srgbClr val="CDD6F4"/>
                </a:solidFill>
              </a:rPr>
              <a:t>(</a:t>
            </a:r>
            <a:r>
              <a:rPr lang="zh-TW" altLang="en-US" dirty="0">
                <a:solidFill>
                  <a:srgbClr val="CDD6F4"/>
                </a:solidFill>
              </a:rPr>
              <a:t>進入函數</a:t>
            </a:r>
            <a:r>
              <a:rPr lang="en-US" altLang="zh-TW" dirty="0">
                <a:solidFill>
                  <a:srgbClr val="CDD6F4"/>
                </a:solidFill>
              </a:rPr>
              <a:t>)</a:t>
            </a:r>
          </a:p>
          <a:p>
            <a:r>
              <a:rPr lang="en-US" altLang="zh-TW" b="1" dirty="0"/>
              <a:t>finish/fin  </a:t>
            </a:r>
            <a:r>
              <a:rPr lang="zh-TW" altLang="en-US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執行直到 </a:t>
            </a:r>
            <a:r>
              <a:rPr lang="en-US" altLang="zh-TW" dirty="0">
                <a:solidFill>
                  <a:srgbClr val="CDD6F4"/>
                </a:solidFill>
              </a:rPr>
              <a:t>return</a:t>
            </a:r>
          </a:p>
          <a:p>
            <a:r>
              <a:rPr lang="en-US" altLang="zh-TW" b="1" dirty="0"/>
              <a:t>continue/c  </a:t>
            </a:r>
            <a:r>
              <a:rPr lang="zh-TW" altLang="en-US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繼續執行程式，直到下一個中斷點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until/u</a:t>
            </a:r>
            <a:r>
              <a:rPr lang="en-US" altLang="zh-TW" dirty="0"/>
              <a:t> &lt;locspec&gt;</a:t>
            </a:r>
            <a:r>
              <a:rPr lang="zh-TW" altLang="en-US" dirty="0">
                <a:solidFill>
                  <a:srgbClr val="CDD6F4"/>
                </a:solidFill>
              </a:rPr>
              <a:t>  執行直到指定的位置</a:t>
            </a:r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print/p</a:t>
            </a:r>
            <a:r>
              <a:rPr lang="en-US" altLang="zh-TW" dirty="0"/>
              <a:t> &lt;expr&gt;</a:t>
            </a:r>
            <a:r>
              <a:rPr lang="zh-TW" altLang="en-US" dirty="0">
                <a:solidFill>
                  <a:srgbClr val="CDD6F4"/>
                </a:solidFill>
              </a:rPr>
              <a:t>  印出變數的值</a:t>
            </a:r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971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7C4E-2302-DF94-F933-C7B061BF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4A6E4-6BE3-A816-2C89-4385F27E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-Windows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F611EC-456D-26C2-D5C0-C92FFDC41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2123C7-42D0-E978-5FEC-BAF2281CA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我熱愛 </a:t>
            </a:r>
            <a:r>
              <a:rPr lang="en-US" altLang="zh-TW" dirty="0"/>
              <a:t>Linux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>
                <a:hlinkClick r:id="rId2"/>
              </a:rPr>
              <a:t>WSL</a:t>
            </a:r>
            <a:r>
              <a:rPr lang="zh-TW" altLang="en-US" dirty="0"/>
              <a:t> 裝 </a:t>
            </a:r>
            <a:r>
              <a:rPr lang="en-US" altLang="zh-TW" dirty="0"/>
              <a:t>Ubuntu</a:t>
            </a:r>
          </a:p>
          <a:p>
            <a:pPr lvl="1"/>
            <a:r>
              <a:rPr lang="zh-TW" altLang="en-US" dirty="0"/>
              <a:t>回上一步</a:t>
            </a:r>
            <a:endParaRPr lang="en-US" altLang="zh-TW" dirty="0"/>
          </a:p>
          <a:p>
            <a:r>
              <a:rPr lang="zh-TW" altLang="en-US" dirty="0"/>
              <a:t>我還是要用 </a:t>
            </a:r>
            <a:r>
              <a:rPr lang="en-US" altLang="zh-TW" dirty="0"/>
              <a:t>Windows</a:t>
            </a:r>
          </a:p>
          <a:p>
            <a:pPr lvl="1"/>
            <a:r>
              <a:rPr lang="zh-TW" altLang="en-US" dirty="0"/>
              <a:t> </a:t>
            </a:r>
            <a:r>
              <a:rPr lang="en-US" altLang="zh-TW" u="sng" dirty="0">
                <a:solidFill>
                  <a:srgbClr val="89B3F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Chocolatey</a:t>
            </a:r>
            <a:endParaRPr lang="en-US" altLang="zh-TW" u="sng" dirty="0"/>
          </a:p>
          <a:p>
            <a:pPr lvl="2"/>
            <a:r>
              <a:rPr lang="en-US" altLang="zh-TW" dirty="0">
                <a:hlinkClick r:id="rId4"/>
              </a:rPr>
              <a:t>MinGW-w64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1972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6CDF1-B4FD-D097-7B78-78642A3E6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9F94-3425-5B21-1951-2E68DF0B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3-1</a:t>
            </a:r>
            <a:r>
              <a:rPr lang="zh-TW" altLang="en-US" dirty="0"/>
              <a:t>：硬幣投擲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B468D0-665F-7B9B-BAF9-FDA20763D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C5DCF05F-4820-4F79-2007-363642D90D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2700461"/>
                <a:ext cx="10515599" cy="3500314"/>
              </a:xfrm>
            </p:spPr>
            <p:txBody>
              <a:bodyPr>
                <a:noAutofit/>
              </a:bodyPr>
              <a:lstStyle/>
              <a:p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編譯後先執行程式碼玩玩看</a:t>
                </a:r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挑戰先不看程式碼，用 </a:t>
                </a:r>
                <a:r>
                  <a:rPr lang="en-US" altLang="zh-TW" sz="1600" b="0" dirty="0">
                    <a:effectLst/>
                    <a:latin typeface="MesloLGM Nerd Font" panose="020B0609030804020204" pitchFamily="50" charset="0"/>
                  </a:rPr>
                  <a:t>gdb</a:t>
                </a:r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 摸索程式碼的流程</a:t>
                </a:r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pPr lvl="1"/>
                <a:r>
                  <a:rPr lang="en-US" altLang="zh-TW" sz="1600" b="0" dirty="0">
                    <a:effectLst/>
                    <a:latin typeface="MesloLGM Nerd Font" panose="020B0609030804020204" pitchFamily="50" charset="0"/>
                  </a:rPr>
                  <a:t>start</a:t>
                </a:r>
              </a:p>
              <a:p>
                <a:pPr lvl="1"/>
                <a:r>
                  <a:rPr lang="en-US" altLang="zh-TW" sz="1600" dirty="0">
                    <a:latin typeface="MesloLGM Nerd Font" panose="020B0609030804020204" pitchFamily="50" charset="0"/>
                  </a:rPr>
                  <a:t>next/step</a:t>
                </a:r>
              </a:p>
              <a:p>
                <a:pPr lvl="1"/>
                <a:r>
                  <a:rPr lang="en-US" altLang="zh-TW" sz="1600" dirty="0">
                    <a:latin typeface="MesloLGM Nerd Font" panose="020B0609030804020204" pitchFamily="50" charset="0"/>
                  </a:rPr>
                  <a:t>... </a:t>
                </a:r>
              </a:p>
              <a:p>
                <a:pPr lvl="1"/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程式說明：</a:t>
                </a:r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pPr lvl="1"/>
                <a:r>
                  <a:rPr lang="zh-TW" altLang="en-US" sz="1600" dirty="0">
                    <a:latin typeface="MesloLGM Nerd Font" panose="020B0609030804020204" pitchFamily="50" charset="0"/>
                  </a:rPr>
                  <a:t>用統計學驗證翻硬幣的公平性</a:t>
                </a:r>
                <a:endParaRPr lang="en-US" altLang="zh-TW" sz="1600" dirty="0">
                  <a:latin typeface="MesloLGM Nerd Font" panose="020B0609030804020204" pitchFamily="50" charset="0"/>
                </a:endParaRPr>
              </a:p>
              <a:p>
                <a:pPr lvl="1"/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調整 </a:t>
                </a:r>
                <a:r>
                  <a:rPr lang="en-US" altLang="zh-TW" sz="1600" b="0" dirty="0" err="1">
                    <a:effectLst/>
                    <a:latin typeface="MesloLGM Nerd Font" panose="020B0609030804020204" pitchFamily="50" charset="0"/>
                  </a:rPr>
                  <a:t>myflip</a:t>
                </a:r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 的參數調整公平性</a:t>
                </a:r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pPr lvl="1"/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翻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b="0" i="1" dirty="0" smtClean="0"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1600" b="0" i="1" dirty="0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zh-TW" altLang="en-US" sz="1600" dirty="0">
                    <a:latin typeface="MesloLGM Nerd Font" panose="020B0609030804020204" pitchFamily="50" charset="0"/>
                  </a:rPr>
                  <a:t> 次硬幣</a:t>
                </a:r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會有好看的進度條</a:t>
                </a:r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zh-TW" sz="1050" b="0" dirty="0">
                  <a:effectLst/>
                  <a:latin typeface="MesloLGM Nerd Font" panose="020B0609030804020204" pitchFamily="50" charset="0"/>
                </a:endParaRPr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C5DCF05F-4820-4F79-2007-363642D90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2700461"/>
                <a:ext cx="10515599" cy="3500314"/>
              </a:xfrm>
              <a:blipFill>
                <a:blip r:embed="rId3"/>
                <a:stretch>
                  <a:fillRect l="-406" t="-1916" b="-10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60F1E0-9652-7ABC-1AE2-CFDA7A358AFF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coin.c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B89695-0955-FE4D-192C-1041C6F43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72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82A45-7069-8114-018D-8A6A417F4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9200E-453C-5E7B-D015-1DF358C71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locspec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CEE4AD-1CF7-C73A-7E18-06FAC4860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51DD6E-2813-2583-6A55-FAC5A4E43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Linespec</a:t>
            </a:r>
            <a:endParaRPr lang="en-US" altLang="zh-TW" dirty="0"/>
          </a:p>
          <a:p>
            <a:r>
              <a:rPr lang="en-US" altLang="zh-TW" dirty="0"/>
              <a:t>Explicit</a:t>
            </a:r>
          </a:p>
          <a:p>
            <a:r>
              <a:rPr lang="en-US" altLang="zh-TW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344316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9C7BE-A510-8BB4-F1A4-8855EBCF5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2F7D3-F41B-B4D8-FA9B-E5D7CCCE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locspec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BCE42E-C161-A2F0-4AF7-8433B257A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153FB6-2CC1-EB47-AB98-EB300CDED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rgbClr val="CBA6F7"/>
                </a:solidFill>
              </a:rPr>
              <a:t>Linespec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en-US" altLang="zh-TW" b="1" dirty="0" err="1"/>
              <a:t>linenum</a:t>
            </a:r>
            <a:r>
              <a:rPr lang="zh-TW" altLang="en-US" b="1" dirty="0"/>
              <a:t>     </a:t>
            </a:r>
            <a:r>
              <a:rPr lang="zh-TW" altLang="en-US" dirty="0">
                <a:solidFill>
                  <a:srgbClr val="CDD6F4"/>
                </a:solidFill>
              </a:rPr>
              <a:t>：目前檔案的第 </a:t>
            </a:r>
            <a:r>
              <a:rPr lang="en-US" altLang="zh-TW" dirty="0" err="1">
                <a:solidFill>
                  <a:srgbClr val="CDD6F4"/>
                </a:solidFill>
              </a:rPr>
              <a:t>linenum</a:t>
            </a:r>
            <a:r>
              <a:rPr lang="en-US" altLang="zh-TW" dirty="0">
                <a:solidFill>
                  <a:srgbClr val="CDD6F4"/>
                </a:solidFill>
              </a:rPr>
              <a:t> </a:t>
            </a:r>
            <a:r>
              <a:rPr lang="zh-TW" altLang="en-US" dirty="0">
                <a:solidFill>
                  <a:srgbClr val="CDD6F4"/>
                </a:solidFill>
              </a:rPr>
              <a:t>行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+/-offset</a:t>
            </a:r>
            <a:r>
              <a:rPr lang="zh-TW" altLang="en-US" b="1" dirty="0"/>
              <a:t>   </a:t>
            </a:r>
            <a:r>
              <a:rPr lang="zh-TW" altLang="en-US" dirty="0">
                <a:solidFill>
                  <a:srgbClr val="CDD6F4"/>
                </a:solidFill>
              </a:rPr>
              <a:t>：指定的位址加</a:t>
            </a:r>
            <a:r>
              <a:rPr lang="en-US" altLang="zh-TW" dirty="0">
                <a:solidFill>
                  <a:srgbClr val="CDD6F4"/>
                </a:solidFill>
              </a:rPr>
              <a:t>/</a:t>
            </a:r>
            <a:r>
              <a:rPr lang="zh-TW" altLang="en-US" dirty="0">
                <a:solidFill>
                  <a:srgbClr val="CDD6F4"/>
                </a:solidFill>
              </a:rPr>
              <a:t>減偏移量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function</a:t>
            </a:r>
            <a:r>
              <a:rPr lang="zh-TW" altLang="en-US" b="1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：某個函式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filename:</a:t>
            </a:r>
            <a:r>
              <a:rPr lang="en-US" altLang="zh-TW" dirty="0">
                <a:solidFill>
                  <a:srgbClr val="CDD6F4"/>
                </a:solidFill>
              </a:rPr>
              <a:t>   </a:t>
            </a:r>
            <a:r>
              <a:rPr lang="zh-TW" altLang="en-US" dirty="0">
                <a:solidFill>
                  <a:srgbClr val="CDD6F4"/>
                </a:solidFill>
              </a:rPr>
              <a:t>：指定某個檔案的某個位置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dirty="0"/>
              <a:t>Explicit</a:t>
            </a:r>
          </a:p>
          <a:p>
            <a:r>
              <a:rPr lang="en-US" altLang="zh-TW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175975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3392C-73B8-A497-00EE-031A84E97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8E0871-8692-777B-628D-2C50D199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locspec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27E9E9-B9BC-3B92-ED1D-19D85C7F0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30B466-0EC3-6250-BAD1-FDCE527D7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Linespec</a:t>
            </a:r>
            <a:endParaRPr lang="en-US" altLang="zh-TW" dirty="0"/>
          </a:p>
          <a:p>
            <a:r>
              <a:rPr lang="en-US" altLang="zh-TW" b="1" dirty="0">
                <a:solidFill>
                  <a:srgbClr val="CBA6F7"/>
                </a:solidFill>
              </a:rPr>
              <a:t>Explicit</a:t>
            </a:r>
          </a:p>
          <a:p>
            <a:pPr lvl="1"/>
            <a:r>
              <a:rPr lang="zh-TW" altLang="en-US" dirty="0">
                <a:solidFill>
                  <a:srgbClr val="CDD6F4"/>
                </a:solidFill>
              </a:rPr>
              <a:t>用更詳細的方式指定位置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-source filename   </a:t>
            </a:r>
            <a:r>
              <a:rPr lang="zh-TW" altLang="en-US" dirty="0">
                <a:solidFill>
                  <a:srgbClr val="CDD6F4"/>
                </a:solidFill>
              </a:rPr>
              <a:t>：指定原始檔案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-function </a:t>
            </a:r>
            <a:r>
              <a:rPr lang="en-US" altLang="zh-TW" b="1" dirty="0" err="1"/>
              <a:t>function</a:t>
            </a:r>
            <a:r>
              <a:rPr lang="en-US" altLang="zh-TW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：指定函式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- line number      </a:t>
            </a:r>
            <a:r>
              <a:rPr lang="zh-TW" altLang="en-US" dirty="0">
                <a:solidFill>
                  <a:srgbClr val="CDD6F4"/>
                </a:solidFill>
              </a:rPr>
              <a:t>：指定行號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92295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55551-F107-3859-F9B8-D68846D75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FA082-1B07-D425-77C3-F37E26FC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locspec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B6C337C-C56D-079B-DFD1-C26C037CA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CE0E3-CADC-50AC-B8F0-1F6441603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Linespec</a:t>
            </a:r>
            <a:endParaRPr lang="en-US" altLang="zh-TW" dirty="0"/>
          </a:p>
          <a:p>
            <a:r>
              <a:rPr lang="en-US" altLang="zh-TW" dirty="0"/>
              <a:t>Explicit</a:t>
            </a:r>
          </a:p>
          <a:p>
            <a:r>
              <a:rPr lang="en-US" altLang="zh-TW" b="1">
                <a:solidFill>
                  <a:srgbClr val="CBA6F7"/>
                </a:solidFill>
              </a:rPr>
              <a:t>Address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b="1" dirty="0"/>
              <a:t>*</a:t>
            </a:r>
            <a:r>
              <a:rPr lang="en-US" altLang="zh-TW" b="1" dirty="0"/>
              <a:t>address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：這類型的前面都要加 </a:t>
            </a:r>
            <a:r>
              <a:rPr lang="en-US" altLang="zh-TW" dirty="0">
                <a:solidFill>
                  <a:srgbClr val="CDD6F4"/>
                </a:solidFill>
              </a:rPr>
              <a:t>*</a:t>
            </a:r>
            <a:r>
              <a:rPr lang="zh-TW" altLang="en-US" dirty="0">
                <a:solidFill>
                  <a:srgbClr val="CDD6F4"/>
                </a:solidFill>
              </a:rPr>
              <a:t>，跟指標不一樣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expression</a:t>
            </a:r>
            <a:r>
              <a:rPr lang="en-US" altLang="zh-TW" dirty="0"/>
              <a:t>  </a:t>
            </a:r>
            <a:r>
              <a:rPr lang="zh-TW" altLang="en-US" dirty="0">
                <a:solidFill>
                  <a:srgbClr val="CDD6F4"/>
                </a:solidFill>
              </a:rPr>
              <a:t>：</a:t>
            </a:r>
            <a:r>
              <a:rPr lang="en-US" altLang="zh-TW" dirty="0">
                <a:solidFill>
                  <a:srgbClr val="CDD6F4"/>
                </a:solidFill>
              </a:rPr>
              <a:t>C</a:t>
            </a:r>
            <a:r>
              <a:rPr lang="zh-TW" altLang="en-US" dirty="0">
                <a:solidFill>
                  <a:srgbClr val="CDD6F4"/>
                </a:solidFill>
              </a:rPr>
              <a:t> 語言位址的表達式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 err="1"/>
              <a:t>funcaddr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：某個 </a:t>
            </a:r>
            <a:r>
              <a:rPr lang="en-US" altLang="zh-TW" dirty="0">
                <a:solidFill>
                  <a:srgbClr val="CDD6F4"/>
                </a:solidFill>
              </a:rPr>
              <a:t>function</a:t>
            </a:r>
            <a:r>
              <a:rPr lang="zh-TW" altLang="en-US" dirty="0">
                <a:solidFill>
                  <a:srgbClr val="CDD6F4"/>
                </a:solidFill>
              </a:rPr>
              <a:t> 的位址</a:t>
            </a:r>
            <a:endParaRPr lang="en-US" altLang="zh-TW" dirty="0">
              <a:solidFill>
                <a:srgbClr val="CDD6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80159-DA38-B6C9-8E6D-D8E366BC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0AB9F-4A4C-35EC-BD23-7ACB12CB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3-2</a:t>
            </a:r>
            <a:r>
              <a:rPr lang="zh-TW" altLang="en-US" dirty="0"/>
              <a:t>：流程控制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1FAA55-E9D4-DFFC-8274-865BE8EED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B63B8D02-529E-12D4-DFFC-9FE2263D2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22037"/>
                <a:ext cx="10515599" cy="26787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dirty="0">
                    <a:latin typeface="MesloLGM Nerd Font" panose="020B0609030804020204" pitchFamily="50" charset="0"/>
                  </a:rPr>
                  <a:t>1, 1, 2, 3, 5, 8, 13, 21, 34, 55...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altLang="zh-TW" b="0" dirty="0">
                  <a:effectLst/>
                  <a:latin typeface="MesloLGM Nerd Font" panose="020B0609030804020204" pitchFamily="50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zh-TW" b="0" dirty="0">
                  <a:effectLst/>
                  <a:latin typeface="MesloLGM Nerd Font" panose="020B0609030804020204" pitchFamily="50" charset="0"/>
                </a:endParaRPr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B63B8D02-529E-12D4-DFFC-9FE2263D2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22037"/>
                <a:ext cx="10515599" cy="2678738"/>
              </a:xfrm>
              <a:blipFill>
                <a:blip r:embed="rId3"/>
                <a:stretch>
                  <a:fillRect l="-1160" t="-36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A67D318-E3C9-2C12-F113-8AD7195F16B3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fib.c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實作兩種類型的函式計算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Fibonacci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，其中計算出了一點小問題。請嘗試使用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除錯，修正邏輯錯誤的地方。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68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46F0D-C9BA-D35D-E2B1-65C9B11C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072C5-204D-CAC1-635B-9A4BB09A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C571DF-B907-9ACB-7E67-1192D6AD2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BE96FC-6459-1F8A-577F-6ECB00D30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時間暫停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8" name="圖片 7" descr="一張含有 文字, 時鐘, 手錶, 人員 的圖片&#10;&#10;AI 產生的內容可能不正確。">
            <a:extLst>
              <a:ext uri="{FF2B5EF4-FFF2-40B4-BE49-F238E27FC236}">
                <a16:creationId xmlns:a16="http://schemas.microsoft.com/office/drawing/2014/main" id="{2DA56E87-14E0-DD9C-60A4-66188DF7A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50" y="1808163"/>
            <a:ext cx="5670699" cy="35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53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1074C-646E-AD25-2253-8F359D177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13420-5E05-06A8-D56E-96488D1C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F2686A-CDB1-D9C9-0064-D4D07019F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89911C-4607-D224-E852-49C9A72D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5257800" cy="4368800"/>
          </a:xfrm>
        </p:spPr>
        <p:txBody>
          <a:bodyPr>
            <a:normAutofit/>
          </a:bodyPr>
          <a:lstStyle/>
          <a:p>
            <a:r>
              <a:rPr lang="en-US" altLang="zh-TW" dirty="0"/>
              <a:t>break/b &lt;locspec&gt;</a:t>
            </a:r>
          </a:p>
          <a:p>
            <a:r>
              <a:rPr lang="en-US" altLang="zh-TW" dirty="0"/>
              <a:t>b &lt;</a:t>
            </a:r>
            <a:r>
              <a:rPr lang="zh-TW" altLang="en-US" dirty="0"/>
              <a:t>行號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 &lt;</a:t>
            </a:r>
            <a:r>
              <a:rPr lang="zh-TW" altLang="en-US" dirty="0"/>
              <a:t>函數名稱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 *&lt;</a:t>
            </a:r>
            <a:r>
              <a:rPr lang="zh-TW" altLang="en-US" dirty="0"/>
              <a:t>記憶體位址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break &lt;</a:t>
            </a:r>
            <a:r>
              <a:rPr lang="zh-TW" altLang="en-US" dirty="0"/>
              <a:t>中斷位置</a:t>
            </a:r>
            <a:r>
              <a:rPr lang="en-US" altLang="zh-TW" dirty="0"/>
              <a:t>&gt; if &lt;</a:t>
            </a:r>
            <a:r>
              <a:rPr lang="zh-TW" altLang="en-US" dirty="0"/>
              <a:t>條件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E92232-1921-8374-41CA-8A2DE7C47A3A}"/>
              </a:ext>
            </a:extLst>
          </p:cNvPr>
          <p:cNvSpPr txBox="1"/>
          <p:nvPr/>
        </p:nvSpPr>
        <p:spPr>
          <a:xfrm>
            <a:off x="10245804" y="58314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2"/>
              </a:rPr>
              <a:t>參考資料</a:t>
            </a:r>
            <a:endParaRPr lang="zh-TW" altLang="en-US" dirty="0"/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F55EE926-85D2-C366-B41D-1F426F667412}"/>
              </a:ext>
            </a:extLst>
          </p:cNvPr>
          <p:cNvSpPr txBox="1">
            <a:spLocks/>
          </p:cNvSpPr>
          <p:nvPr/>
        </p:nvSpPr>
        <p:spPr>
          <a:xfrm>
            <a:off x="60960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info breakpoints/break</a:t>
            </a:r>
          </a:p>
          <a:p>
            <a:r>
              <a:rPr lang="en-US" altLang="zh-TW" dirty="0"/>
              <a:t>delete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endParaRPr lang="en-US" altLang="zh-TW" b="1" dirty="0"/>
          </a:p>
          <a:p>
            <a:r>
              <a:rPr lang="en-US" altLang="zh-TW" dirty="0"/>
              <a:t>enable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  <a:endParaRPr lang="en-US" altLang="zh-TW" b="1" dirty="0"/>
          </a:p>
          <a:p>
            <a:r>
              <a:rPr lang="en-US" altLang="zh-TW" dirty="0"/>
              <a:t>disable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1195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29D59B-6E22-BB31-71FC-1A96BE8A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BC3CC4-6BF4-4DBD-A66E-7656D38B5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24E940-DA93-642E-CDDC-BC64287D0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 main</a:t>
            </a:r>
          </a:p>
          <a:p>
            <a:endParaRPr lang="zh-TW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投影片縮放 6">
                <a:extLst>
                  <a:ext uri="{FF2B5EF4-FFF2-40B4-BE49-F238E27FC236}">
                    <a16:creationId xmlns:a16="http://schemas.microsoft.com/office/drawing/2014/main" id="{28909234-B283-AF65-B580-5FF2FB2CA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7552313"/>
                  </p:ext>
                </p:extLst>
              </p:nvPr>
            </p:nvGraphicFramePr>
            <p:xfrm>
              <a:off x="3242408" y="1646238"/>
              <a:ext cx="8111392" cy="4562658"/>
            </p:xfrm>
            <a:graphic>
              <a:graphicData uri="http://schemas.microsoft.com/office/powerpoint/2016/slidezoom">
                <pslz:sldZm>
                  <pslz:sldZmObj sldId="379" cId="3295072638">
                    <pslz:zmPr id="{04816A0E-E120-4E1F-8E1D-F6646D5AE6C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11392" cy="45626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投影片縮放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8909234-B283-AF65-B580-5FF2FB2CA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2408" y="1646238"/>
                <a:ext cx="8111392" cy="45626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3075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B1653-760F-0CFF-BE97-696EFC8C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33EB5-8567-6696-511C-D9F28228F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3-3</a:t>
            </a:r>
            <a:r>
              <a:rPr lang="zh-TW" altLang="en-US" dirty="0"/>
              <a:t>：建立斷點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B25EA5-AA68-EDAC-7929-074A16918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A65350-1F9A-04FB-22AD-1B806693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7706"/>
            <a:ext cx="10515599" cy="26830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b="0" dirty="0">
                <a:effectLst/>
                <a:latin typeface="MesloLGM Nerd Font" panose="020B0609030804020204" pitchFamily="50" charset="0"/>
              </a:rPr>
              <a:t>Hint</a:t>
            </a:r>
            <a:r>
              <a:rPr lang="zh-TW" altLang="en-US" b="0" dirty="0">
                <a:effectLst/>
                <a:latin typeface="MesloLGM Nerd Font" panose="020B0609030804020204" pitchFamily="50" charset="0"/>
              </a:rPr>
              <a:t>：要記得下斷點，不然不會停</a:t>
            </a: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27291A5-F71A-2BD6-806A-EC0BCB2C5C43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這隻程式會使用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rand() 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生成一個數字儲存到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變數中，請使用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的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print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指令，找出生成的數字是多少。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06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7E019-4CDF-5FB4-F893-63974F8C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50334E-48FF-37C7-0FC1-E7B72272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</a:t>
            </a:r>
            <a:r>
              <a:rPr lang="zh-TW" altLang="en-US" dirty="0"/>
              <a:t>簡報</a:t>
            </a:r>
            <a:r>
              <a:rPr lang="en-US" altLang="zh-TW" dirty="0"/>
              <a:t>&amp;Labs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F613AB-8895-9812-AB0A-2472E1547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4C0324-6847-8A36-8279-EC58566B6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clone </a:t>
            </a:r>
            <a:r>
              <a:rPr lang="en-US" altLang="zh-TW" dirty="0">
                <a:hlinkClick r:id="rId2"/>
              </a:rPr>
              <a:t>https://github.com/yuto0226/gdb_tutorial.git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gdb_tutorial</a:t>
            </a:r>
            <a:endParaRPr lang="en-US" altLang="zh-TW" dirty="0"/>
          </a:p>
          <a:p>
            <a:r>
              <a:rPr lang="zh-TW" altLang="en-US" dirty="0"/>
              <a:t>更新：</a:t>
            </a:r>
            <a:endParaRPr lang="en-US" altLang="zh-TW" dirty="0"/>
          </a:p>
          <a:p>
            <a:pPr lvl="1"/>
            <a:r>
              <a:rPr lang="en-US" altLang="zh-TW" dirty="0"/>
              <a:t>git fetch</a:t>
            </a:r>
          </a:p>
        </p:txBody>
      </p:sp>
    </p:spTree>
    <p:extLst>
      <p:ext uri="{BB962C8B-B14F-4D97-AF65-F5344CB8AC3E}">
        <p14:creationId xmlns:p14="http://schemas.microsoft.com/office/powerpoint/2010/main" val="2641157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1CAE-F1B3-8B6D-5627-86D4028B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CF788-3719-CAB3-E91F-E10CD620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3-3</a:t>
            </a:r>
            <a:r>
              <a:rPr lang="zh-TW" altLang="en-US" dirty="0"/>
              <a:t>：建立斷點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62C69A-185B-BB07-E082-A3A3C7F9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38D717-59B1-DE8C-7C96-6F91D11A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6328"/>
            <a:ext cx="10515599" cy="22744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Hint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en-US" altLang="zh-TW" dirty="0">
                <a:latin typeface="MesloLGM Nerd Font" panose="020B0609030804020204" pitchFamily="50" charset="0"/>
              </a:rPr>
              <a:t>set sum=0xdeadbeef</a:t>
            </a: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ED4DF4F-B4F8-4F5B-FE4D-BD07856BF75F}"/>
              </a:ext>
            </a:extLst>
          </p:cNvPr>
          <p:cNvSpPr/>
          <p:nvPr/>
        </p:nvSpPr>
        <p:spPr>
          <a:xfrm>
            <a:off x="838201" y="1808163"/>
            <a:ext cx="10515599" cy="195624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set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指令可以改變執行中程式的變數的值，使用方法如下。嘗試使用這個指令，讓程式最後輸出的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number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是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114514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set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&lt;var&gt;=&lt;value&gt;</a:t>
            </a:r>
          </a:p>
        </p:txBody>
      </p:sp>
    </p:spTree>
    <p:extLst>
      <p:ext uri="{BB962C8B-B14F-4D97-AF65-F5344CB8AC3E}">
        <p14:creationId xmlns:p14="http://schemas.microsoft.com/office/powerpoint/2010/main" val="2367215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8D1DE-DCA2-519F-F6A0-0D91173C7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378B7-48C3-E269-7AF9-F283DC02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04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en-US" altLang="zh-TW" sz="5400" b="1" dirty="0"/>
              <a:t>gdbinit</a:t>
            </a:r>
            <a:r>
              <a:rPr lang="zh-TW" altLang="en-US" sz="5400" b="1" dirty="0"/>
              <a:t>與插件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780BCC-4EFC-A8F7-B7A4-C79DB94F6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763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BE22-9C22-0632-9118-1171735B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04E3C-37A5-F5C8-A209-98FDC3EC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rgbClr val="E64553"/>
                </a:solidFill>
              </a:rPr>
              <a:t>$</a:t>
            </a:r>
            <a:r>
              <a:rPr lang="en-US" altLang="zh-TW"/>
              <a:t>gdbinit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BCAB10-8FFC-9514-2C62-CB71D6BC5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738276-BFC1-E2FB-6968-87C4BE9D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</a:t>
            </a:r>
            <a:r>
              <a:rPr lang="zh-TW" altLang="en-US" dirty="0"/>
              <a:t>的設定腳本</a:t>
            </a:r>
            <a:endParaRPr lang="en-US" altLang="zh-TW" dirty="0"/>
          </a:p>
          <a:p>
            <a:r>
              <a:rPr lang="zh-TW" altLang="en-US" dirty="0"/>
              <a:t>啟動時會自動讀取並執行</a:t>
            </a:r>
            <a:endParaRPr lang="en-US" altLang="zh-TW" dirty="0"/>
          </a:p>
          <a:p>
            <a:r>
              <a:rPr lang="zh-TW" altLang="en-US" dirty="0"/>
              <a:t>可以使用 </a:t>
            </a:r>
            <a:r>
              <a:rPr lang="en-US" altLang="zh-TW" dirty="0"/>
              <a:t>Python</a:t>
            </a:r>
          </a:p>
          <a:p>
            <a:endParaRPr lang="en-US" altLang="zh-TW" dirty="0"/>
          </a:p>
          <a:p>
            <a:r>
              <a:rPr lang="zh-TW" altLang="en-US" dirty="0"/>
              <a:t>網路上有很多人寫好的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76F490-AC91-B312-0F80-B5A700B7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6375"/>
            <a:ext cx="42386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8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33AFD-4231-1260-D599-8BD67514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E9D02-6329-9DAC-45FC-401EB1B8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03E1822-1B10-33B3-7FE2-1E510A5C7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5B0DA7-02E8-8ECE-5779-FCBEA943B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784CBEE-64C2-33C3-E472-EB775C8C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46" y="1808775"/>
            <a:ext cx="8267294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187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27DE6-0AA5-5A1F-F4D3-DDCD709EE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C4F95-8887-2F99-846F-71FE9C61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4085F0-AD0A-6ADD-D379-8615646C4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3A80DE-7EBF-6757-C39B-EE879620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視覺化顯示資訊</a:t>
            </a:r>
            <a:endParaRPr lang="en-US" altLang="zh-TW" dirty="0"/>
          </a:p>
          <a:p>
            <a:r>
              <a:rPr lang="zh-TW" altLang="en-US" dirty="0"/>
              <a:t>很適合新手入門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FA5B84-E3DD-5281-8286-0AA42380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28" y="3428999"/>
            <a:ext cx="5194471" cy="27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27B6-D9FF-8246-59F3-FC0928B9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101F6-A8FE-F313-C12D-73848125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PEDA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04DE48-B363-30C8-9982-48EAF5F95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DCCDA6-7397-D828-A93C-CC6A70602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2CA3C3-E682-5AC7-AFD8-22334E2D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48" y="1808876"/>
            <a:ext cx="8267103" cy="43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1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B3289-37FE-D8E6-0BFE-470C6145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114D5-9240-9A24-9040-3428EBC0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PEDA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DF54A9-5E7E-EF6E-C993-15D27057D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A09D898-3BC8-C603-DAFA-D71F9484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Exploit Development Assistance for GDB</a:t>
            </a:r>
          </a:p>
          <a:p>
            <a:r>
              <a:rPr lang="zh-TW" altLang="en-US" dirty="0"/>
              <a:t>強化 </a:t>
            </a:r>
            <a:r>
              <a:rPr lang="en-US" altLang="zh-TW" dirty="0"/>
              <a:t>GDB </a:t>
            </a:r>
            <a:r>
              <a:rPr lang="zh-TW" altLang="en-US" dirty="0"/>
              <a:t>原生指令，更直覺的 </a:t>
            </a:r>
            <a:r>
              <a:rPr lang="zh-TW" altLang="en-US" b="1" dirty="0"/>
              <a:t>暫存器顯示</a:t>
            </a:r>
            <a:r>
              <a:rPr lang="zh-TW" altLang="en-US" dirty="0"/>
              <a:t>、</a:t>
            </a:r>
            <a:r>
              <a:rPr lang="zh-TW" altLang="en-US" b="1" dirty="0"/>
              <a:t>反組譯輸出</a:t>
            </a:r>
            <a:r>
              <a:rPr lang="zh-TW" altLang="en-US" dirty="0"/>
              <a:t>、</a:t>
            </a:r>
            <a:r>
              <a:rPr lang="zh-TW" altLang="en-US" b="1" dirty="0"/>
              <a:t>記憶體檢視</a:t>
            </a:r>
            <a:endParaRPr lang="en-US" altLang="zh-TW" b="1" dirty="0"/>
          </a:p>
          <a:p>
            <a:r>
              <a:rPr lang="zh-TW" altLang="en-US" dirty="0"/>
              <a:t>介面較為簡潔、功能基本</a:t>
            </a:r>
            <a:endParaRPr lang="en-US" altLang="zh-TW" dirty="0"/>
          </a:p>
          <a:p>
            <a:r>
              <a:rPr lang="zh-TW" altLang="en-US" dirty="0"/>
              <a:t>適合</a:t>
            </a:r>
            <a:r>
              <a:rPr lang="en-US" altLang="zh-TW" dirty="0"/>
              <a:t>CTF</a:t>
            </a:r>
            <a:r>
              <a:rPr lang="zh-TW" altLang="en-US" dirty="0"/>
              <a:t>新手挑戰 </a:t>
            </a:r>
            <a:r>
              <a:rPr lang="en-US" altLang="zh-TW" dirty="0" err="1"/>
              <a:t>pwn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AEAE2F-FD92-D14E-4AB5-7B328FAE9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8" y="3439575"/>
            <a:ext cx="5197552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6348E-C69A-DDC4-2D26-CD5505248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3408C-761F-9F7B-E38E-7C2FCD65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GEF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60BF38B-45F5-81EE-B2A9-81BEC1564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893109-0A4F-5354-0463-AF1A0D97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88EB502-4194-96B3-D822-E848B18B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77" y="1808163"/>
            <a:ext cx="8268446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48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36C96-EFCB-981D-8D43-635464E83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3D692-0AF2-7DD6-41F0-3835015B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GEF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4E9F4C-FFBB-B499-1CB6-D1EDF0AEE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AEA0C1-DAE1-AF2A-EF1B-6E6B944DB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Enhanced Features</a:t>
            </a:r>
          </a:p>
          <a:p>
            <a:r>
              <a:rPr lang="en-US" altLang="zh-TW" dirty="0"/>
              <a:t>Python 3 </a:t>
            </a:r>
            <a:r>
              <a:rPr lang="zh-TW" altLang="en-US" dirty="0"/>
              <a:t>支援</a:t>
            </a:r>
            <a:endParaRPr lang="en-US" altLang="zh-TW" dirty="0"/>
          </a:p>
          <a:p>
            <a:r>
              <a:rPr lang="zh-TW" altLang="en-US" dirty="0"/>
              <a:t>多種 </a:t>
            </a:r>
            <a:r>
              <a:rPr lang="en-US" altLang="zh-TW" dirty="0"/>
              <a:t>CPU </a:t>
            </a:r>
            <a:r>
              <a:rPr lang="zh-TW" altLang="en-US" dirty="0"/>
              <a:t>架構支援</a:t>
            </a:r>
            <a:r>
              <a:rPr lang="en-US" altLang="zh-TW" dirty="0"/>
              <a:t>(x86, x86_64, ARM, MIPS, PowerPC 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</a:p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04F343-5EC3-816A-B31E-6FB824BB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7" y="3429000"/>
            <a:ext cx="5197553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E945-0CE2-0952-537A-0DFF17FA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06308-2442-5825-C3C3-92905701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Pwndbg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18BC5A-E980-8493-868D-295E8C2D6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D66AF2-3FDB-50DA-6826-A484E324D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86A2CE-33AE-A19F-C293-C21EC85E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53" y="1808775"/>
            <a:ext cx="8267294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56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9094-EC87-3118-591A-DF6852051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B28ABF-7B40-BFE4-4BA1-3EC8CE27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144" y="1112635"/>
            <a:ext cx="10249711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SIGSEGV</a:t>
            </a:r>
            <a:r>
              <a:rPr lang="zh-TW" altLang="en-US" dirty="0"/>
              <a:t>時在做什麼？</a:t>
            </a:r>
            <a:br>
              <a:rPr lang="en-US" altLang="zh-TW" dirty="0"/>
            </a:br>
            <a:r>
              <a:rPr lang="zh-TW" altLang="en-US" dirty="0"/>
              <a:t>有沒有</a:t>
            </a:r>
            <a:r>
              <a:rPr lang="en-US" altLang="zh-TW" dirty="0"/>
              <a:t>GDB</a:t>
            </a:r>
            <a:r>
              <a:rPr lang="zh-TW" altLang="en-US" dirty="0"/>
              <a:t>？可以來除錯嗎？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B8E806-1185-1FBA-4879-BC55F81EF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講師：</a:t>
            </a:r>
            <a:r>
              <a:rPr lang="en-US" altLang="zh-TW" dirty="0"/>
              <a:t>Yuto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8684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17F21-FF14-2AD7-ED20-D0A8779C6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5A6C1-B9BB-DA93-0DA2-973BAC96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Pwndbg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661CAF-FFC3-ACA5-CB7D-123962F8B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2C8514-D34E-17A6-B52D-1D7F87066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專為</a:t>
            </a:r>
            <a:r>
              <a:rPr lang="zh-TW" altLang="en-US" b="1" dirty="0"/>
              <a:t> </a:t>
            </a:r>
            <a:r>
              <a:rPr lang="en-US" altLang="zh-TW" b="1" dirty="0"/>
              <a:t>CTF </a:t>
            </a:r>
            <a:r>
              <a:rPr lang="zh-TW" altLang="en-US" dirty="0"/>
              <a:t>與</a:t>
            </a:r>
            <a:r>
              <a:rPr lang="zh-TW" altLang="en-US" b="1" dirty="0"/>
              <a:t>漏洞開發</a:t>
            </a:r>
            <a:r>
              <a:rPr lang="zh-TW" altLang="en-US" dirty="0"/>
              <a:t>設計，提供</a:t>
            </a:r>
            <a:r>
              <a:rPr lang="zh-TW" altLang="en-US" b="1" dirty="0"/>
              <a:t>自動化利用工具</a:t>
            </a:r>
            <a:endParaRPr lang="en-US" altLang="zh-TW" b="1" dirty="0"/>
          </a:p>
          <a:p>
            <a:r>
              <a:rPr lang="zh-TW" altLang="en-US" dirty="0"/>
              <a:t>偵測 </a:t>
            </a:r>
            <a:r>
              <a:rPr lang="en-US" altLang="zh-TW" b="1" dirty="0"/>
              <a:t>ASLR</a:t>
            </a:r>
            <a:r>
              <a:rPr lang="zh-TW" altLang="en-US" b="1" dirty="0"/>
              <a:t>、</a:t>
            </a:r>
            <a:r>
              <a:rPr lang="en-US" altLang="zh-TW" b="1" dirty="0"/>
              <a:t>NX</a:t>
            </a:r>
            <a:r>
              <a:rPr lang="zh-TW" altLang="en-US" b="1" dirty="0"/>
              <a:t>、</a:t>
            </a:r>
            <a:r>
              <a:rPr lang="en-US" altLang="zh-TW" b="1" dirty="0"/>
              <a:t>Canary</a:t>
            </a:r>
            <a:r>
              <a:rPr lang="zh-TW" altLang="en-US" b="1" dirty="0"/>
              <a:t>、</a:t>
            </a:r>
            <a:r>
              <a:rPr lang="en-US" altLang="zh-TW" b="1" dirty="0"/>
              <a:t>PIE</a:t>
            </a:r>
            <a:r>
              <a:rPr lang="zh-TW" altLang="en-US" b="1" dirty="0"/>
              <a:t> </a:t>
            </a:r>
            <a:r>
              <a:rPr lang="zh-TW" altLang="en-US" dirty="0"/>
              <a:t>等安全機制</a:t>
            </a:r>
            <a:endParaRPr lang="en-US" altLang="zh-TW" dirty="0"/>
          </a:p>
          <a:p>
            <a:r>
              <a:rPr lang="zh-TW" altLang="en-US" dirty="0"/>
              <a:t>內建 </a:t>
            </a:r>
            <a:r>
              <a:rPr lang="en-US" altLang="zh-TW" b="1" dirty="0"/>
              <a:t>Heap </a:t>
            </a:r>
            <a:r>
              <a:rPr lang="zh-TW" altLang="en-US" b="1" dirty="0"/>
              <a:t>分析</a:t>
            </a:r>
            <a:r>
              <a:rPr lang="zh-TW" altLang="en-US" dirty="0"/>
              <a:t>工具</a:t>
            </a:r>
            <a:endParaRPr lang="en-US" altLang="zh-TW" dirty="0"/>
          </a:p>
          <a:p>
            <a:r>
              <a:rPr lang="zh-TW" altLang="en-US" dirty="0"/>
              <a:t>適合</a:t>
            </a:r>
            <a:r>
              <a:rPr lang="en-US" altLang="zh-TW" dirty="0"/>
              <a:t>CTF</a:t>
            </a:r>
            <a:r>
              <a:rPr lang="zh-TW" altLang="en-US" dirty="0"/>
              <a:t>競賽選手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C19E60-17A6-AF6C-8A9B-0652D843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7" y="3429000"/>
            <a:ext cx="5197553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EBA3-7916-A03C-EA63-5CEC04E93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7FFCFC-EBF5-02C4-EC5A-17D8360B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4-1</a:t>
            </a:r>
            <a:r>
              <a:rPr lang="zh-TW" altLang="en-US" dirty="0"/>
              <a:t>：安裝 </a:t>
            </a:r>
            <a:r>
              <a:rPr lang="en-US" altLang="zh-TW" dirty="0" err="1"/>
              <a:t>gdb</a:t>
            </a:r>
            <a:r>
              <a:rPr lang="en-US" altLang="zh-TW" dirty="0"/>
              <a:t>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3995C3-B440-8A9C-4A1B-5CF659C2F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77627E-4A9F-33AE-EC44-A2247C344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7706"/>
            <a:ext cx="10515599" cy="26830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9EFD7BA-0D93-C7F4-BD72-49820D6E555F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下載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-dashboard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的 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MesloLGM Nerd Font" panose="020B0609030804020204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.gdbinit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到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~/.gdbinit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sudo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apt install python3-pygments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pip install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pygments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998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6905-ABD1-A227-174B-F2A4F1A9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892E3-4B5F-F7F8-7288-CB4EA326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9002A5-30A1-DE6E-22A9-F2176E088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F80847-C179-1DB6-8335-B4DA0DEB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help</a:t>
            </a:r>
            <a:r>
              <a:rPr lang="zh-TW" altLang="en-US" dirty="0"/>
              <a:t> </a:t>
            </a:r>
            <a:r>
              <a:rPr lang="en-US" altLang="zh-TW" dirty="0"/>
              <a:t>dashboard</a:t>
            </a:r>
            <a:r>
              <a:rPr lang="zh-TW" altLang="en-US" dirty="0"/>
              <a:t> 查看手冊</a:t>
            </a:r>
            <a:endParaRPr lang="en-US" altLang="zh-TW" dirty="0"/>
          </a:p>
          <a:p>
            <a:r>
              <a:rPr lang="en-US" altLang="zh-TW" dirty="0"/>
              <a:t>dashboard </a:t>
            </a:r>
            <a:r>
              <a:rPr lang="zh-TW" altLang="en-US" dirty="0"/>
              <a:t>叫出顯示介面</a:t>
            </a:r>
            <a:endParaRPr lang="en-US" altLang="zh-TW" dirty="0"/>
          </a:p>
          <a:p>
            <a:r>
              <a:rPr lang="en-US" altLang="zh-TW" dirty="0"/>
              <a:t>dashboard –layout </a:t>
            </a:r>
            <a:r>
              <a:rPr lang="zh-TW" altLang="en-US" dirty="0"/>
              <a:t>設定顯示版面</a:t>
            </a:r>
            <a:endParaRPr lang="en-US" altLang="zh-TW" dirty="0"/>
          </a:p>
          <a:p>
            <a:pPr lvl="1"/>
            <a:r>
              <a:rPr lang="en-US" altLang="zh-TW" dirty="0"/>
              <a:t>assembly</a:t>
            </a:r>
            <a:r>
              <a:rPr lang="zh-TW" altLang="en-US" dirty="0"/>
              <a:t>、</a:t>
            </a:r>
            <a:r>
              <a:rPr lang="en-US" altLang="zh-TW" dirty="0"/>
              <a:t>breakpoints</a:t>
            </a:r>
            <a:r>
              <a:rPr lang="zh-TW" altLang="en-US" dirty="0"/>
              <a:t>、</a:t>
            </a:r>
            <a:r>
              <a:rPr lang="en-US" altLang="zh-TW" dirty="0"/>
              <a:t>expressions</a:t>
            </a:r>
          </a:p>
          <a:p>
            <a:pPr lvl="1"/>
            <a:r>
              <a:rPr lang="en-US" altLang="zh-TW" dirty="0"/>
              <a:t>history</a:t>
            </a:r>
            <a:r>
              <a:rPr lang="zh-TW" altLang="en-US" dirty="0"/>
              <a:t>、</a:t>
            </a:r>
            <a:r>
              <a:rPr lang="en-US" altLang="zh-TW" dirty="0"/>
              <a:t>memory</a:t>
            </a:r>
            <a:r>
              <a:rPr lang="zh-TW" altLang="en-US" dirty="0"/>
              <a:t>、</a:t>
            </a:r>
            <a:r>
              <a:rPr lang="en-US" altLang="zh-TW" dirty="0"/>
              <a:t>registers </a:t>
            </a:r>
          </a:p>
          <a:p>
            <a:pPr lvl="1"/>
            <a:r>
              <a:rPr lang="en-US" altLang="zh-TW" dirty="0"/>
              <a:t>source</a:t>
            </a:r>
            <a:r>
              <a:rPr lang="zh-TW" altLang="en-US" dirty="0"/>
              <a:t>、</a:t>
            </a:r>
            <a:r>
              <a:rPr lang="en-US" altLang="zh-TW" dirty="0"/>
              <a:t>stack</a:t>
            </a:r>
            <a:r>
              <a:rPr lang="zh-TW" altLang="en-US" dirty="0"/>
              <a:t>、</a:t>
            </a:r>
            <a:r>
              <a:rPr lang="en-US" altLang="zh-TW" dirty="0"/>
              <a:t>threads</a:t>
            </a:r>
            <a:r>
              <a:rPr lang="zh-TW" altLang="en-US" dirty="0"/>
              <a:t>、</a:t>
            </a:r>
            <a:r>
              <a:rPr lang="en-US" altLang="zh-TW" dirty="0"/>
              <a:t>variables</a:t>
            </a:r>
          </a:p>
          <a:p>
            <a:pPr lvl="1"/>
            <a:r>
              <a:rPr lang="en-US" altLang="zh-TW" dirty="0" err="1"/>
              <a:t>ex:dashboard</a:t>
            </a:r>
            <a:r>
              <a:rPr lang="en-US" altLang="zh-TW" dirty="0"/>
              <a:t> –layout breakpoints memory source stack variables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158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E9A1-B168-0417-819C-BB263728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21BA0-2C85-6A28-A8AD-FED83754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D4ADD8-F77D-87F1-88F4-F9FE0E5FF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1718F8-87BF-4772-F6CA-ED75A167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2F41F6-2205-ADF7-0B26-68A79537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55" y="0"/>
            <a:ext cx="925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7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C558-7935-200C-73AF-87DFE10E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15A68-F7B3-A021-167A-860937D6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B296EF1-FE12-3663-8645-A1D21B8FA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8F6C17E-2CC7-08D5-B830-950636D9B3DD}"/>
              </a:ext>
            </a:extLst>
          </p:cNvPr>
          <p:cNvSpPr txBox="1"/>
          <p:nvPr/>
        </p:nvSpPr>
        <p:spPr>
          <a:xfrm>
            <a:off x="4469593" y="2951433"/>
            <a:ext cx="3252814" cy="955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?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: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52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9166D-30B5-90BC-728F-6AF965A2D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08F66-3FF4-E550-4D45-F26FB2D5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77E3FA-CABE-67E7-44A4-7E0B12A56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D5E352-B7D2-8C99-A64C-F6D32CD6DC8C}"/>
              </a:ext>
            </a:extLst>
          </p:cNvPr>
          <p:cNvSpPr/>
          <p:nvPr/>
        </p:nvSpPr>
        <p:spPr>
          <a:xfrm>
            <a:off x="0" y="3393736"/>
            <a:ext cx="12192000" cy="216000"/>
          </a:xfrm>
          <a:prstGeom prst="rect">
            <a:avLst/>
          </a:prstGeom>
          <a:solidFill>
            <a:srgbClr val="3132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388F5A-7744-4FCA-2AD2-A029B7E32C3C}"/>
              </a:ext>
            </a:extLst>
          </p:cNvPr>
          <p:cNvSpPr txBox="1"/>
          <p:nvPr/>
        </p:nvSpPr>
        <p:spPr>
          <a:xfrm>
            <a:off x="3400390" y="2914912"/>
            <a:ext cx="5391219" cy="1173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"[*] %4d %4d %4d %4d</a:t>
            </a:r>
            <a:r>
              <a:rPr lang="en-US" altLang="zh-TW" sz="1200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sz="12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?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: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648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67210-133C-44D6-CEFD-C3BA0AD0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BE73E-968B-D530-BEDE-BA180ABE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4-1</a:t>
            </a:r>
            <a:r>
              <a:rPr lang="zh-TW" altLang="en-US" dirty="0"/>
              <a:t>：密碼學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9362F1-1AF4-1DC2-76E2-D69887C63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6C93F4-2F00-89FC-B2B2-25F2A327F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56891A-50CD-D9F4-A947-DABE5C1ED81A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gcd.c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這個程式也出了一點小問題，請嘗試修復錯誤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290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0D4D5-6C46-E608-0C3B-6C0B8A72E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FF4F9-EA05-66BE-CDB8-D47B11E1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05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變數檢視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98987B-E4C2-3691-9FA2-A67FCAF86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6662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B03F-9BEB-64DD-A839-F4C9925EE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27385-9E28-DC7F-3180-02E26E8B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變數檢視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779964D-AF7B-7E7B-6A61-893014CA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E5F8A1-4C05-1A84-906B-7A992528F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每次都要手打 </a:t>
            </a:r>
            <a:r>
              <a:rPr lang="en-US" altLang="zh-TW" dirty="0"/>
              <a:t>print</a:t>
            </a:r>
            <a:r>
              <a:rPr lang="zh-TW" altLang="en-US" dirty="0"/>
              <a:t> 超累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display &lt;expr&gt;</a:t>
            </a:r>
          </a:p>
          <a:p>
            <a:endParaRPr lang="en-US" altLang="zh-TW" dirty="0"/>
          </a:p>
          <a:p>
            <a:r>
              <a:rPr lang="en-US" altLang="zh-TW" dirty="0"/>
              <a:t>info display</a:t>
            </a:r>
          </a:p>
          <a:p>
            <a:r>
              <a:rPr lang="en-US" altLang="zh-TW" dirty="0"/>
              <a:t>undisplay/delete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  <a:p>
            <a:endParaRPr lang="en-US" altLang="zh-TW" dirty="0"/>
          </a:p>
          <a:p>
            <a:r>
              <a:rPr lang="en-US" altLang="zh-TW" dirty="0"/>
              <a:t>enable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  <a:p>
            <a:r>
              <a:rPr lang="en-US" altLang="zh-TW" dirty="0"/>
              <a:t>disable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</p:txBody>
      </p:sp>
    </p:spTree>
    <p:extLst>
      <p:ext uri="{BB962C8B-B14F-4D97-AF65-F5344CB8AC3E}">
        <p14:creationId xmlns:p14="http://schemas.microsoft.com/office/powerpoint/2010/main" val="12668752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30AC0-A8B1-20D3-F7CA-6AF18065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4C3864-BA88-948E-7730-842D9BA6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5-1</a:t>
            </a:r>
            <a:r>
              <a:rPr lang="zh-TW" altLang="en-US" dirty="0"/>
              <a:t>：鏈結串列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B2380F-CA60-07DD-583B-54D513BF0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EFD463-3EEF-6E1A-A4EF-4BCF80A9E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1D3D5EB-622D-7866-D66F-D3D0E240119D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list.c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這個程式沒什麼問題，練習用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display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追蹤串列的值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5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6B6B-EE4A-CA36-48DD-1F1407E3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41541-2A1E-C47F-D991-69A7D5D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whoami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C8FCF1-A390-6441-4C46-CDA0827D9B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dirty="0"/>
              <a:t>羅崧瑋</a:t>
            </a:r>
            <a:r>
              <a:rPr lang="en-US" altLang="zh-TW" dirty="0"/>
              <a:t>/Yuto</a:t>
            </a:r>
          </a:p>
          <a:p>
            <a:r>
              <a:rPr lang="zh-TW" altLang="en-US" dirty="0"/>
              <a:t>資工系大三</a:t>
            </a:r>
            <a:endParaRPr lang="en-US" altLang="zh-TW" dirty="0"/>
          </a:p>
          <a:p>
            <a:r>
              <a:rPr lang="zh-TW" altLang="en-US" dirty="0"/>
              <a:t>技能點：</a:t>
            </a:r>
            <a:endParaRPr lang="en-US" altLang="zh-TW" dirty="0"/>
          </a:p>
          <a:p>
            <a:pPr lvl="1"/>
            <a:r>
              <a:rPr lang="en-US" altLang="zh-TW" dirty="0"/>
              <a:t>Linux</a:t>
            </a:r>
            <a:r>
              <a:rPr lang="zh-TW" altLang="en-US" dirty="0"/>
              <a:t>、逆向工程、</a:t>
            </a:r>
            <a:r>
              <a:rPr lang="en-US" altLang="zh-TW" dirty="0" err="1"/>
              <a:t>pwn</a:t>
            </a:r>
            <a:endParaRPr lang="en-US" altLang="zh-TW" dirty="0"/>
          </a:p>
          <a:p>
            <a:pPr lvl="1"/>
            <a:r>
              <a:rPr lang="zh-TW" altLang="en-US" dirty="0"/>
              <a:t>網頁前後端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8B78B1-1E07-7183-494D-E5B37C096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010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D058-9C44-F139-0D41-EAAE06E5D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C8F4E-272D-31DD-4F3F-4FD1225A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5-2</a:t>
            </a:r>
            <a:r>
              <a:rPr lang="zh-TW" altLang="en-US" dirty="0"/>
              <a:t>：氣泡排序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C7715FE-FFB8-6A88-B6EE-1AC5D4C94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7F553F-59E5-083A-1CE9-C065D6266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Hint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p *</a:t>
            </a:r>
            <a:r>
              <a:rPr lang="en-US" altLang="zh-TW" dirty="0" err="1">
                <a:latin typeface="MesloLGM Nerd Font" panose="020B0609030804020204" pitchFamily="50" charset="0"/>
              </a:rPr>
              <a:t>arr@len</a:t>
            </a:r>
            <a:endParaRPr lang="en-US" altLang="zh-TW" dirty="0"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0B207FA-F721-41A1-0F03-090E3C38EE7E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bubble.c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這個程式沒什麼問題，練習用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display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追蹤陣列的值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502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473D1-F9BE-0414-81B6-B46B73986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3F97D-0BB8-20A7-2126-24B759DE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變數檢視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1179-8DB9-B1B7-CFD8-21EEB0BEB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4DC0C68-E059-A223-1363-CD4A311B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6285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09FD-ADE8-89FA-F07A-36D6D335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2282B-3EC9-6C26-3834-A41F6C12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06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程式競賽的應用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8B6F33-6F17-213D-1FBE-622599B3C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4257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019C0-D354-04E7-62AC-14D94D630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6CB84-1FE8-9C8A-9D99-7C1082A6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redirect &amp; pipe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396D62-6A5E-178E-FF0F-6D86E2DD3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DEAE09-1914-9707-275D-F5C9EADE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CBA6F7"/>
                </a:solidFill>
              </a:rPr>
              <a:t>&lt;</a:t>
            </a:r>
            <a:r>
              <a:rPr lang="zh-TW" altLang="en-US" dirty="0"/>
              <a:t>、</a:t>
            </a:r>
            <a:r>
              <a:rPr lang="en-US" altLang="zh-TW" b="1" dirty="0">
                <a:solidFill>
                  <a:srgbClr val="CBA6F7"/>
                </a:solidFill>
              </a:rPr>
              <a:t>&gt;</a:t>
            </a:r>
            <a:r>
              <a:rPr lang="zh-TW" altLang="en-US" dirty="0"/>
              <a:t>：重新導向輸入輸出</a:t>
            </a:r>
            <a:endParaRPr lang="en-US" altLang="zh-TW" dirty="0"/>
          </a:p>
          <a:p>
            <a:r>
              <a:rPr lang="en-US" altLang="zh-TW" b="1" dirty="0">
                <a:solidFill>
                  <a:srgbClr val="CBA6F7"/>
                </a:solidFill>
              </a:rPr>
              <a:t>&gt;&gt;</a:t>
            </a:r>
            <a:r>
              <a:rPr lang="zh-TW" altLang="en-US" dirty="0"/>
              <a:t>：新增在後面</a:t>
            </a:r>
            <a:endParaRPr lang="en-US" altLang="zh-TW" dirty="0"/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accent6"/>
                </a:solidFill>
              </a:rPr>
              <a:t>echo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4"/>
                </a:solidFill>
              </a:rPr>
              <a:t>“hello” &gt;&gt;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DD6F4"/>
                </a:solidFill>
              </a:rPr>
              <a:t>hello.txt</a:t>
            </a:r>
          </a:p>
          <a:p>
            <a:pPr lvl="1"/>
            <a:endParaRPr lang="en-US" altLang="zh-TW" dirty="0"/>
          </a:p>
          <a:p>
            <a:r>
              <a:rPr lang="en-US" altLang="zh-TW" b="1" dirty="0">
                <a:solidFill>
                  <a:srgbClr val="CBA6F7"/>
                </a:solidFill>
              </a:rPr>
              <a:t>|</a:t>
            </a:r>
            <a:r>
              <a:rPr lang="zh-TW" altLang="en-US" dirty="0"/>
              <a:t>：把左邊程式的輸出導向右邊程式的輸入</a:t>
            </a:r>
            <a:endParaRPr lang="en-US" altLang="zh-TW" dirty="0"/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accent6"/>
                </a:solidFill>
              </a:rPr>
              <a:t>echo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4"/>
                </a:solidFill>
              </a:rPr>
              <a:t>“~”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DD6F4"/>
                </a:solidFill>
              </a:rPr>
              <a:t>|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6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9462754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AC277-8FF1-886F-FD04-4E09EAB6E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3544F-45AD-ECF0-B03C-DCE9DA72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9B78DB-6BC8-3A02-4344-B8C17E674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7CF88-4F36-0040-289B-E0E0928B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Linux </a:t>
            </a:r>
            <a:r>
              <a:rPr lang="zh-TW" altLang="en-US" dirty="0"/>
              <a:t>的</a:t>
            </a:r>
            <a:r>
              <a:rPr lang="en-US" altLang="zh-TW" dirty="0"/>
              <a:t> pipe</a:t>
            </a:r>
            <a:r>
              <a:rPr lang="zh-TW" altLang="en-US" dirty="0"/>
              <a:t> 機制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./program </a:t>
            </a:r>
            <a:r>
              <a:rPr lang="en-US" altLang="zh-TW" dirty="0">
                <a:solidFill>
                  <a:schemeClr val="accent4"/>
                </a:solidFill>
              </a:rPr>
              <a:t>&lt;</a:t>
            </a:r>
            <a:r>
              <a:rPr lang="en-US" altLang="zh-TW" dirty="0"/>
              <a:t> test.in </a:t>
            </a:r>
            <a:r>
              <a:rPr lang="en-US" altLang="zh-TW" dirty="0">
                <a:solidFill>
                  <a:schemeClr val="accent4"/>
                </a:solidFill>
              </a:rPr>
              <a:t>&gt;</a:t>
            </a:r>
            <a:r>
              <a:rPr lang="en-US" altLang="zh-TW" dirty="0"/>
              <a:t>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diff</a:t>
            </a:r>
            <a:r>
              <a:rPr lang="en-US" altLang="zh-TW" dirty="0"/>
              <a:t> test.out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vimdiff</a:t>
            </a:r>
            <a:r>
              <a:rPr lang="en-US" altLang="zh-TW" dirty="0"/>
              <a:t> test.out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nvim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BAC2DE"/>
                </a:solidFill>
              </a:rPr>
              <a:t>–d</a:t>
            </a:r>
            <a:r>
              <a:rPr lang="en-US" altLang="zh-TW" dirty="0"/>
              <a:t> test.out output.txt</a:t>
            </a:r>
          </a:p>
        </p:txBody>
      </p:sp>
    </p:spTree>
    <p:extLst>
      <p:ext uri="{BB962C8B-B14F-4D97-AF65-F5344CB8AC3E}">
        <p14:creationId xmlns:p14="http://schemas.microsoft.com/office/powerpoint/2010/main" val="42863261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27F2-0756-837B-17EE-96C0FDC8B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DBE6E-57FA-34DC-81A6-87C6D0B3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A52C4A-A95E-5E2E-F256-695151C20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BB589D-14F9-899B-EDB6-49A74EC7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D74BDE-20F7-B350-1E7F-26C5486F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99" y="1784351"/>
            <a:ext cx="7199002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898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A1CC-F5D2-BE0E-7251-C3D147E72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DBBBE-034F-92B4-FABD-CE205E9E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99B357-D040-41C7-5E4C-CFDC7CFD1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F06CED-CEAC-E3C6-249E-CE8C6E294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F976C9-3149-E5A4-BE82-13C6A230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00" y="1808775"/>
            <a:ext cx="7197999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581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5C1A4-7DF0-60CC-8A70-C4361D81F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0A2DF-533F-3E3C-44FC-5CCB6FB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6-1</a:t>
            </a:r>
            <a:r>
              <a:rPr lang="zh-TW" altLang="en-US" dirty="0"/>
              <a:t>：餵測資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FA0B56-9E8D-4361-F1E9-33CEC677A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1F80A4-FB98-9C4F-7D2E-2612AE66B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522037"/>
            <a:ext cx="10515599" cy="26787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A5F8B0A-8F4A-6E59-DF4E-6B89B259CEEC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echo.c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測資：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test.in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、測資輸出：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test.out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修改程式使其輸出吻合測資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4938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C38C8-0D15-A96C-A6DD-A65ED9DA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243A2-2EBF-2E54-9C1A-63AA4C8D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CDB5381-4224-DA35-40F9-CAED8BA9F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709BE8-0F2E-3AAE-AF5D-B7D9805B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剩下的就等你去實戰了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9284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B7B58-4F8C-4F67-EFC0-A45BFE6BA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573CC-8728-9894-CAA9-9F5991F4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07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函式呼叫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CA4C94-DA68-C533-603C-8F8546038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179545"/>
      </p:ext>
    </p:extLst>
  </p:cSld>
  <p:clrMapOvr>
    <a:masterClrMapping/>
  </p:clrMapOvr>
</p:sld>
</file>

<file path=ppt/theme/theme1.xml><?xml version="1.0" encoding="utf-8"?>
<a:theme xmlns:a="http://schemas.openxmlformats.org/drawingml/2006/main" name="Catppuccin-Mocha">
  <a:themeElements>
    <a:clrScheme name="Catppuccin">
      <a:dk1>
        <a:srgbClr val="FFFFFF"/>
      </a:dk1>
      <a:lt1>
        <a:srgbClr val="CDD6F3"/>
      </a:lt1>
      <a:dk2>
        <a:srgbClr val="1E1E2E"/>
      </a:dk2>
      <a:lt2>
        <a:srgbClr val="1E1E2E"/>
      </a:lt2>
      <a:accent1>
        <a:srgbClr val="89B3FA"/>
      </a:accent1>
      <a:accent2>
        <a:srgbClr val="FAB387"/>
      </a:accent2>
      <a:accent3>
        <a:srgbClr val="9399B2"/>
      </a:accent3>
      <a:accent4>
        <a:srgbClr val="F9E2AF"/>
      </a:accent4>
      <a:accent5>
        <a:srgbClr val="74C7EC"/>
      </a:accent5>
      <a:accent6>
        <a:srgbClr val="A6E3A1"/>
      </a:accent6>
      <a:hlink>
        <a:srgbClr val="89B3FA"/>
      </a:hlink>
      <a:folHlink>
        <a:srgbClr val="CBA6F7"/>
      </a:folHlink>
    </a:clrScheme>
    <a:fontScheme name="Code">
      <a:majorFont>
        <a:latin typeface="MesloLGM Nerd Font"/>
        <a:ea typeface="Noto Sans TC"/>
        <a:cs typeface=""/>
      </a:majorFont>
      <a:minorFont>
        <a:latin typeface="MesloLGM Nerd Font"/>
        <a:ea typeface="Noto Sans T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tppuccin-Mocha" id="{6D5E2352-737C-6644-8787-C9D79A6A7254}" vid="{D79B2736-32FA-874A-B3A9-E2E381D8703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Catppuccin-Mocha</Template>
  <TotalTime>5637</TotalTime>
  <Words>3339</Words>
  <Application>Microsoft Office PowerPoint</Application>
  <PresentationFormat>寬螢幕</PresentationFormat>
  <Paragraphs>789</Paragraphs>
  <Slides>117</Slides>
  <Notes>23</Notes>
  <HiddenSlides>13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117</vt:i4>
      </vt:variant>
    </vt:vector>
  </HeadingPairs>
  <TitlesOfParts>
    <vt:vector size="122" baseType="lpstr">
      <vt:lpstr>Aptos</vt:lpstr>
      <vt:lpstr>MesloLGM Nerd Font</vt:lpstr>
      <vt:lpstr>Cambria Math</vt:lpstr>
      <vt:lpstr>Arial</vt:lpstr>
      <vt:lpstr>Catppuccin-Mocha</vt:lpstr>
      <vt:lpstr>SIGSEGV時在做什麼？ 有沒有GDB？可以來除錯嗎？</vt:lpstr>
      <vt:lpstr>$Outline</vt:lpstr>
      <vt:lpstr>00 環境準備</vt:lpstr>
      <vt:lpstr>$實驗環境</vt:lpstr>
      <vt:lpstr>$實驗環境-Ubuntu</vt:lpstr>
      <vt:lpstr>$實驗環境-Windows</vt:lpstr>
      <vt:lpstr>$實驗環境-簡報&amp;Labs</vt:lpstr>
      <vt:lpstr>SIGSEGV時在做什麼？ 有沒有GDB？可以來除錯嗎？</vt:lpstr>
      <vt:lpstr>$whoami</vt:lpstr>
      <vt:lpstr>$先備知識</vt:lpstr>
      <vt:lpstr>$為什麼該接觸 GNU/Linux 開發工具</vt:lpstr>
      <vt:lpstr>$為什麼該接觸 GNU/Linux 開發工具</vt:lpstr>
      <vt:lpstr>$為什麼該接觸 GNU/Linux 開發工具</vt:lpstr>
      <vt:lpstr>$為什麼該接觸 GNU/Linux 開發工具</vt:lpstr>
      <vt:lpstr>$為什麼該接觸 GNU/Linux 開發工具</vt:lpstr>
      <vt:lpstr>PowerPoint 簡報</vt:lpstr>
      <vt:lpstr>PowerPoint 簡報</vt:lpstr>
      <vt:lpstr>PowerPoint 簡報</vt:lpstr>
      <vt:lpstr>PowerPoint 簡報</vt:lpstr>
      <vt:lpstr>01 程式碼編譯與執行</vt:lpstr>
      <vt:lpstr>PowerPoint 簡報</vt:lpstr>
      <vt:lpstr>PowerPoint 簡報</vt:lpstr>
      <vt:lpstr>PowerPoint 簡報</vt:lpstr>
      <vt:lpstr>PowerPoint 簡報</vt:lpstr>
      <vt:lpstr>$編譯程式</vt:lpstr>
      <vt:lpstr>$編譯程式</vt:lpstr>
      <vt:lpstr>$編譯程式</vt:lpstr>
      <vt:lpstr>$編譯程式</vt:lpstr>
      <vt:lpstr>$編譯程式</vt:lpstr>
      <vt:lpstr>$編譯程式</vt:lpstr>
      <vt:lpstr>$gcc</vt:lpstr>
      <vt:lpstr>$Lab 1-1 暖身：編譯C程式</vt:lpstr>
      <vt:lpstr>$C程式的錯誤類型</vt:lpstr>
      <vt:lpstr>$Syntax Error</vt:lpstr>
      <vt:lpstr>$Semantic Errors</vt:lpstr>
      <vt:lpstr>$Linked Errors</vt:lpstr>
      <vt:lpstr>$Runtime Errors</vt:lpstr>
      <vt:lpstr>$Logical Errors</vt:lpstr>
      <vt:lpstr>$Lab 1-2：編譯C程式</vt:lpstr>
      <vt:lpstr>$Lab 1-2：編譯C程式</vt:lpstr>
      <vt:lpstr>$Lab 1-2：編譯C程式</vt:lpstr>
      <vt:lpstr>PowerPoint 簡報</vt:lpstr>
      <vt:lpstr>$gcc</vt:lpstr>
      <vt:lpstr>$GDB要解決的問題</vt:lpstr>
      <vt:lpstr>02 使用GDB除錯</vt:lpstr>
      <vt:lpstr>$GDB</vt:lpstr>
      <vt:lpstr>$GDB</vt:lpstr>
      <vt:lpstr>$基本指令</vt:lpstr>
      <vt:lpstr>$Lab 2-1：gdb 基本操作</vt:lpstr>
      <vt:lpstr>$Lab 2-1：gdb 基本操作</vt:lpstr>
      <vt:lpstr>$Lab 2-1：gdb 基本操作</vt:lpstr>
      <vt:lpstr>$Lab 2-1：gdb 基本操作</vt:lpstr>
      <vt:lpstr>$Symbol</vt:lpstr>
      <vt:lpstr>$原始碼</vt:lpstr>
      <vt:lpstr>$Lab 2-1：gdb 基本操作</vt:lpstr>
      <vt:lpstr>$圖形化介面</vt:lpstr>
      <vt:lpstr>$Lab 2-1：gdb 基本操作</vt:lpstr>
      <vt:lpstr>03 程式流程與斷點</vt:lpstr>
      <vt:lpstr>$流程控制</vt:lpstr>
      <vt:lpstr>$Lab 3-1：硬幣投擲</vt:lpstr>
      <vt:lpstr>$locspec</vt:lpstr>
      <vt:lpstr>$locspec</vt:lpstr>
      <vt:lpstr>$locspec</vt:lpstr>
      <vt:lpstr>$locspec</vt:lpstr>
      <vt:lpstr>$Lab 3-2：流程控制</vt:lpstr>
      <vt:lpstr>$斷點 Break point</vt:lpstr>
      <vt:lpstr>$斷點 Break point</vt:lpstr>
      <vt:lpstr>$斷點 Break point</vt:lpstr>
      <vt:lpstr>$Lab 3-3：建立斷點</vt:lpstr>
      <vt:lpstr>$Lab 3-3：建立斷點</vt:lpstr>
      <vt:lpstr>04 gdbinit與插件</vt:lpstr>
      <vt:lpstr>$gdbinit</vt:lpstr>
      <vt:lpstr>$GDB-Dashboard</vt:lpstr>
      <vt:lpstr>$GDB-Dashboard</vt:lpstr>
      <vt:lpstr>$PEDA</vt:lpstr>
      <vt:lpstr>$PEDA</vt:lpstr>
      <vt:lpstr>$GEF</vt:lpstr>
      <vt:lpstr>$GEF</vt:lpstr>
      <vt:lpstr>$Pwndbg</vt:lpstr>
      <vt:lpstr>$Pwndbg</vt:lpstr>
      <vt:lpstr>$Lab 4-1：安裝 gdb-dashboard</vt:lpstr>
      <vt:lpstr>$gdb-dashboard</vt:lpstr>
      <vt:lpstr>$密碼學</vt:lpstr>
      <vt:lpstr>$密碼學</vt:lpstr>
      <vt:lpstr>$密碼學</vt:lpstr>
      <vt:lpstr>$Lab 4-1：密碼學</vt:lpstr>
      <vt:lpstr>05 變數檢視</vt:lpstr>
      <vt:lpstr>$變數檢視</vt:lpstr>
      <vt:lpstr>$Lab 5-1：鏈結串列</vt:lpstr>
      <vt:lpstr>$Lab 5-2：氣泡排序</vt:lpstr>
      <vt:lpstr>$變數檢視</vt:lpstr>
      <vt:lpstr>06 程式競賽的應用</vt:lpstr>
      <vt:lpstr>$redirect &amp; pipe</vt:lpstr>
      <vt:lpstr>$測資</vt:lpstr>
      <vt:lpstr>$測資</vt:lpstr>
      <vt:lpstr>$測資</vt:lpstr>
      <vt:lpstr>$Lab 6-1：餵測資</vt:lpstr>
      <vt:lpstr>$測資</vt:lpstr>
      <vt:lpstr>07 函式呼叫</vt:lpstr>
      <vt:lpstr>$函式呼叫</vt:lpstr>
      <vt:lpstr>$函式呼叫</vt:lpstr>
      <vt:lpstr>$Lab 7-1：很深</vt:lpstr>
      <vt:lpstr>08 記憶體傾印</vt:lpstr>
      <vt:lpstr>$記憶體傾印</vt:lpstr>
      <vt:lpstr>$回饋表單</vt:lpstr>
      <vt:lpstr>Happing Hacking</vt:lpstr>
      <vt:lpstr>$標題</vt:lpstr>
      <vt:lpstr>$標題</vt:lpstr>
      <vt:lpstr>$標題</vt:lpstr>
      <vt:lpstr>這是章節標題</vt:lpstr>
      <vt:lpstr>$Code Section</vt:lpstr>
      <vt:lpstr>$Code Section</vt:lpstr>
      <vt:lpstr>$Debug</vt:lpstr>
      <vt:lpstr>$Debug</vt:lpstr>
      <vt:lpstr>$棧 Stack</vt:lpstr>
      <vt:lpstr>$記憶體 Memory</vt:lpstr>
      <vt:lpstr>Happing Hacking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羅崧瑋</dc:creator>
  <cp:lastModifiedBy>羅崧瑋</cp:lastModifiedBy>
  <cp:revision>1005</cp:revision>
  <cp:lastPrinted>2025-02-12T16:52:35Z</cp:lastPrinted>
  <dcterms:created xsi:type="dcterms:W3CDTF">2025-02-11T12:09:33Z</dcterms:created>
  <dcterms:modified xsi:type="dcterms:W3CDTF">2025-03-13T09:47:55Z</dcterms:modified>
</cp:coreProperties>
</file>